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74" r:id="rId2"/>
    <p:sldId id="277" r:id="rId3"/>
    <p:sldId id="281" r:id="rId4"/>
    <p:sldId id="282" r:id="rId5"/>
    <p:sldId id="283" r:id="rId6"/>
    <p:sldId id="285" r:id="rId7"/>
    <p:sldId id="296" r:id="rId8"/>
    <p:sldId id="297" r:id="rId9"/>
    <p:sldId id="298" r:id="rId10"/>
    <p:sldId id="276" r:id="rId11"/>
    <p:sldId id="287" r:id="rId12"/>
    <p:sldId id="272" r:id="rId13"/>
    <p:sldId id="300" r:id="rId14"/>
    <p:sldId id="301" r:id="rId15"/>
    <p:sldId id="302" r:id="rId16"/>
    <p:sldId id="303" r:id="rId17"/>
    <p:sldId id="292" r:id="rId18"/>
    <p:sldId id="306" r:id="rId19"/>
    <p:sldId id="305" r:id="rId20"/>
    <p:sldId id="294" r:id="rId21"/>
    <p:sldId id="270" r:id="rId22"/>
    <p:sldId id="308" r:id="rId23"/>
    <p:sldId id="309" r:id="rId24"/>
    <p:sldId id="310" r:id="rId25"/>
    <p:sldId id="2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9196"/>
    <a:srgbClr val="007287"/>
    <a:srgbClr val="10CADF"/>
    <a:srgbClr val="9ADBE8"/>
    <a:srgbClr val="C5C7C4"/>
    <a:srgbClr val="6ACCE0"/>
    <a:srgbClr val="000000"/>
    <a:srgbClr val="FFFFFF"/>
    <a:srgbClr val="D9D9D9"/>
    <a:srgbClr val="F7F6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p:restoredTop sz="90943" autoAdjust="0"/>
  </p:normalViewPr>
  <p:slideViewPr>
    <p:cSldViewPr snapToGrid="0">
      <p:cViewPr varScale="1">
        <p:scale>
          <a:sx n="128" d="100"/>
          <a:sy n="128" d="100"/>
        </p:scale>
        <p:origin x="122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157FE3-EDBF-4E8A-8151-B0D622192856}" type="datetimeFigureOut">
              <a:rPr lang="en-IE" smtClean="0"/>
              <a:t>16/01/2024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6582B6-49F2-4EA1-ABE3-0A2792EE5845}" type="slidenum">
              <a:rPr lang="en-IE" smtClean="0"/>
              <a:t>‹#›</a:t>
            </a:fld>
            <a:endParaRPr lang="en-IE"/>
          </a:p>
        </p:txBody>
      </p:sp>
    </p:spTree>
    <p:extLst>
      <p:ext uri="{BB962C8B-B14F-4D97-AF65-F5344CB8AC3E}">
        <p14:creationId xmlns:p14="http://schemas.microsoft.com/office/powerpoint/2010/main" val="2855461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582B6-49F2-4EA1-ABE3-0A2792EE5845}" type="slidenum">
              <a:rPr lang="en-IE" smtClean="0"/>
              <a:t>1</a:t>
            </a:fld>
            <a:endParaRPr lang="en-IE"/>
          </a:p>
        </p:txBody>
      </p:sp>
    </p:spTree>
    <p:extLst>
      <p:ext uri="{BB962C8B-B14F-4D97-AF65-F5344CB8AC3E}">
        <p14:creationId xmlns:p14="http://schemas.microsoft.com/office/powerpoint/2010/main" val="2515007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12</a:t>
            </a:fld>
            <a:endParaRPr lang="en-IE"/>
          </a:p>
        </p:txBody>
      </p:sp>
    </p:spTree>
    <p:extLst>
      <p:ext uri="{BB962C8B-B14F-4D97-AF65-F5344CB8AC3E}">
        <p14:creationId xmlns:p14="http://schemas.microsoft.com/office/powerpoint/2010/main" val="2601248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13</a:t>
            </a:fld>
            <a:endParaRPr lang="en-IE"/>
          </a:p>
        </p:txBody>
      </p:sp>
    </p:spTree>
    <p:extLst>
      <p:ext uri="{BB962C8B-B14F-4D97-AF65-F5344CB8AC3E}">
        <p14:creationId xmlns:p14="http://schemas.microsoft.com/office/powerpoint/2010/main" val="2795910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14</a:t>
            </a:fld>
            <a:endParaRPr lang="en-IE"/>
          </a:p>
        </p:txBody>
      </p:sp>
    </p:spTree>
    <p:extLst>
      <p:ext uri="{BB962C8B-B14F-4D97-AF65-F5344CB8AC3E}">
        <p14:creationId xmlns:p14="http://schemas.microsoft.com/office/powerpoint/2010/main" val="3316828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15</a:t>
            </a:fld>
            <a:endParaRPr lang="en-IE"/>
          </a:p>
        </p:txBody>
      </p:sp>
    </p:spTree>
    <p:extLst>
      <p:ext uri="{BB962C8B-B14F-4D97-AF65-F5344CB8AC3E}">
        <p14:creationId xmlns:p14="http://schemas.microsoft.com/office/powerpoint/2010/main" val="1889950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16</a:t>
            </a:fld>
            <a:endParaRPr lang="en-IE"/>
          </a:p>
        </p:txBody>
      </p:sp>
    </p:spTree>
    <p:extLst>
      <p:ext uri="{BB962C8B-B14F-4D97-AF65-F5344CB8AC3E}">
        <p14:creationId xmlns:p14="http://schemas.microsoft.com/office/powerpoint/2010/main" val="477468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17</a:t>
            </a:fld>
            <a:endParaRPr lang="en-IE"/>
          </a:p>
        </p:txBody>
      </p:sp>
    </p:spTree>
    <p:extLst>
      <p:ext uri="{BB962C8B-B14F-4D97-AF65-F5344CB8AC3E}">
        <p14:creationId xmlns:p14="http://schemas.microsoft.com/office/powerpoint/2010/main" val="3437268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18</a:t>
            </a:fld>
            <a:endParaRPr lang="en-IE"/>
          </a:p>
        </p:txBody>
      </p:sp>
    </p:spTree>
    <p:extLst>
      <p:ext uri="{BB962C8B-B14F-4D97-AF65-F5344CB8AC3E}">
        <p14:creationId xmlns:p14="http://schemas.microsoft.com/office/powerpoint/2010/main" val="3278583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19</a:t>
            </a:fld>
            <a:endParaRPr lang="en-IE"/>
          </a:p>
        </p:txBody>
      </p:sp>
    </p:spTree>
    <p:extLst>
      <p:ext uri="{BB962C8B-B14F-4D97-AF65-F5344CB8AC3E}">
        <p14:creationId xmlns:p14="http://schemas.microsoft.com/office/powerpoint/2010/main" val="110204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20</a:t>
            </a:fld>
            <a:endParaRPr lang="en-IE"/>
          </a:p>
        </p:txBody>
      </p:sp>
    </p:spTree>
    <p:extLst>
      <p:ext uri="{BB962C8B-B14F-4D97-AF65-F5344CB8AC3E}">
        <p14:creationId xmlns:p14="http://schemas.microsoft.com/office/powerpoint/2010/main" val="2795876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21</a:t>
            </a:fld>
            <a:endParaRPr lang="en-IE"/>
          </a:p>
        </p:txBody>
      </p:sp>
    </p:spTree>
    <p:extLst>
      <p:ext uri="{BB962C8B-B14F-4D97-AF65-F5344CB8AC3E}">
        <p14:creationId xmlns:p14="http://schemas.microsoft.com/office/powerpoint/2010/main" val="1703678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582B6-49F2-4EA1-ABE3-0A2792EE5845}" type="slidenum">
              <a:rPr lang="en-IE" smtClean="0"/>
              <a:t>2</a:t>
            </a:fld>
            <a:endParaRPr lang="en-IE"/>
          </a:p>
        </p:txBody>
      </p:sp>
    </p:spTree>
    <p:extLst>
      <p:ext uri="{BB962C8B-B14F-4D97-AF65-F5344CB8AC3E}">
        <p14:creationId xmlns:p14="http://schemas.microsoft.com/office/powerpoint/2010/main" val="3423285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22</a:t>
            </a:fld>
            <a:endParaRPr lang="en-IE"/>
          </a:p>
        </p:txBody>
      </p:sp>
    </p:spTree>
    <p:extLst>
      <p:ext uri="{BB962C8B-B14F-4D97-AF65-F5344CB8AC3E}">
        <p14:creationId xmlns:p14="http://schemas.microsoft.com/office/powerpoint/2010/main" val="4205046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582B6-49F2-4EA1-ABE3-0A2792EE5845}" type="slidenum">
              <a:rPr lang="en-IE" smtClean="0"/>
              <a:t>23</a:t>
            </a:fld>
            <a:endParaRPr lang="en-IE"/>
          </a:p>
        </p:txBody>
      </p:sp>
    </p:spTree>
    <p:extLst>
      <p:ext uri="{BB962C8B-B14F-4D97-AF65-F5344CB8AC3E}">
        <p14:creationId xmlns:p14="http://schemas.microsoft.com/office/powerpoint/2010/main" val="2752895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582B6-49F2-4EA1-ABE3-0A2792EE5845}" type="slidenum">
              <a:rPr lang="en-IE" smtClean="0"/>
              <a:t>25</a:t>
            </a:fld>
            <a:endParaRPr lang="en-IE"/>
          </a:p>
        </p:txBody>
      </p:sp>
    </p:spTree>
    <p:extLst>
      <p:ext uri="{BB962C8B-B14F-4D97-AF65-F5344CB8AC3E}">
        <p14:creationId xmlns:p14="http://schemas.microsoft.com/office/powerpoint/2010/main" val="3892381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582B6-49F2-4EA1-ABE3-0A2792EE5845}" type="slidenum">
              <a:rPr lang="en-IE" smtClean="0"/>
              <a:t>3</a:t>
            </a:fld>
            <a:endParaRPr lang="en-IE"/>
          </a:p>
        </p:txBody>
      </p:sp>
    </p:spTree>
    <p:extLst>
      <p:ext uri="{BB962C8B-B14F-4D97-AF65-F5344CB8AC3E}">
        <p14:creationId xmlns:p14="http://schemas.microsoft.com/office/powerpoint/2010/main" val="1059742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582B6-49F2-4EA1-ABE3-0A2792EE5845}" type="slidenum">
              <a:rPr lang="en-IE" smtClean="0"/>
              <a:t>6</a:t>
            </a:fld>
            <a:endParaRPr lang="en-IE"/>
          </a:p>
        </p:txBody>
      </p:sp>
    </p:spTree>
    <p:extLst>
      <p:ext uri="{BB962C8B-B14F-4D97-AF65-F5344CB8AC3E}">
        <p14:creationId xmlns:p14="http://schemas.microsoft.com/office/powerpoint/2010/main" val="3501741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582B6-49F2-4EA1-ABE3-0A2792EE5845}" type="slidenum">
              <a:rPr lang="en-IE" smtClean="0"/>
              <a:t>7</a:t>
            </a:fld>
            <a:endParaRPr lang="en-IE"/>
          </a:p>
        </p:txBody>
      </p:sp>
    </p:spTree>
    <p:extLst>
      <p:ext uri="{BB962C8B-B14F-4D97-AF65-F5344CB8AC3E}">
        <p14:creationId xmlns:p14="http://schemas.microsoft.com/office/powerpoint/2010/main" val="4188320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582B6-49F2-4EA1-ABE3-0A2792EE5845}" type="slidenum">
              <a:rPr lang="en-IE" smtClean="0"/>
              <a:t>8</a:t>
            </a:fld>
            <a:endParaRPr lang="en-IE"/>
          </a:p>
        </p:txBody>
      </p:sp>
    </p:spTree>
    <p:extLst>
      <p:ext uri="{BB962C8B-B14F-4D97-AF65-F5344CB8AC3E}">
        <p14:creationId xmlns:p14="http://schemas.microsoft.com/office/powerpoint/2010/main" val="3538295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582B6-49F2-4EA1-ABE3-0A2792EE5845}" type="slidenum">
              <a:rPr lang="en-IE" smtClean="0"/>
              <a:t>9</a:t>
            </a:fld>
            <a:endParaRPr lang="en-IE"/>
          </a:p>
        </p:txBody>
      </p:sp>
    </p:spTree>
    <p:extLst>
      <p:ext uri="{BB962C8B-B14F-4D97-AF65-F5344CB8AC3E}">
        <p14:creationId xmlns:p14="http://schemas.microsoft.com/office/powerpoint/2010/main" val="1833387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10</a:t>
            </a:fld>
            <a:endParaRPr lang="en-IE"/>
          </a:p>
        </p:txBody>
      </p:sp>
    </p:spTree>
    <p:extLst>
      <p:ext uri="{BB962C8B-B14F-4D97-AF65-F5344CB8AC3E}">
        <p14:creationId xmlns:p14="http://schemas.microsoft.com/office/powerpoint/2010/main" val="949645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11</a:t>
            </a:fld>
            <a:endParaRPr lang="en-IE"/>
          </a:p>
        </p:txBody>
      </p:sp>
    </p:spTree>
    <p:extLst>
      <p:ext uri="{BB962C8B-B14F-4D97-AF65-F5344CB8AC3E}">
        <p14:creationId xmlns:p14="http://schemas.microsoft.com/office/powerpoint/2010/main" val="488684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41FB6-848E-D536-BD15-D140B4B179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E31B1447-A3C3-7DD7-9EC4-0EBF20CD4B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05E1117B-7006-9ECA-78A7-B109AC4C3A70}"/>
              </a:ext>
            </a:extLst>
          </p:cNvPr>
          <p:cNvSpPr>
            <a:spLocks noGrp="1"/>
          </p:cNvSpPr>
          <p:nvPr>
            <p:ph type="dt" sz="half" idx="10"/>
          </p:nvPr>
        </p:nvSpPr>
        <p:spPr/>
        <p:txBody>
          <a:bodyPr/>
          <a:lstStyle/>
          <a:p>
            <a:fld id="{AD1462E5-6965-4127-B1EC-72B411E869DC}" type="datetimeFigureOut">
              <a:rPr lang="en-IE" smtClean="0"/>
              <a:t>16/01/2024</a:t>
            </a:fld>
            <a:endParaRPr lang="en-IE"/>
          </a:p>
        </p:txBody>
      </p:sp>
      <p:sp>
        <p:nvSpPr>
          <p:cNvPr id="5" name="Footer Placeholder 4">
            <a:extLst>
              <a:ext uri="{FF2B5EF4-FFF2-40B4-BE49-F238E27FC236}">
                <a16:creationId xmlns:a16="http://schemas.microsoft.com/office/drawing/2014/main" id="{E4382018-6545-3892-AEFB-32DC2C986A5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1E50FB7-239E-961D-5695-AA9FAD80A038}"/>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1305910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833A-4F1F-E454-98DC-5C8002B06F4E}"/>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5D82406F-CE1E-D02E-F6E6-DD218BAA54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0DA3F9D-C5B7-4EB1-5AB6-6494E6328D00}"/>
              </a:ext>
            </a:extLst>
          </p:cNvPr>
          <p:cNvSpPr>
            <a:spLocks noGrp="1"/>
          </p:cNvSpPr>
          <p:nvPr>
            <p:ph type="dt" sz="half" idx="10"/>
          </p:nvPr>
        </p:nvSpPr>
        <p:spPr/>
        <p:txBody>
          <a:bodyPr/>
          <a:lstStyle/>
          <a:p>
            <a:fld id="{AD1462E5-6965-4127-B1EC-72B411E869DC}" type="datetimeFigureOut">
              <a:rPr lang="en-IE" smtClean="0"/>
              <a:t>16/01/2024</a:t>
            </a:fld>
            <a:endParaRPr lang="en-IE"/>
          </a:p>
        </p:txBody>
      </p:sp>
      <p:sp>
        <p:nvSpPr>
          <p:cNvPr id="5" name="Footer Placeholder 4">
            <a:extLst>
              <a:ext uri="{FF2B5EF4-FFF2-40B4-BE49-F238E27FC236}">
                <a16:creationId xmlns:a16="http://schemas.microsoft.com/office/drawing/2014/main" id="{D1EEFA55-C2AB-DF24-D043-07367AD3042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ABA00E9-1777-0DDF-1FB6-12FC543AEFA2}"/>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4011229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F5E7D3-E670-3203-5390-EBAC679E49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85C7A138-CBBC-EE6E-AB6D-713C662646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B5D7E29-B333-15EE-257E-EC5F663D0E3E}"/>
              </a:ext>
            </a:extLst>
          </p:cNvPr>
          <p:cNvSpPr>
            <a:spLocks noGrp="1"/>
          </p:cNvSpPr>
          <p:nvPr>
            <p:ph type="dt" sz="half" idx="10"/>
          </p:nvPr>
        </p:nvSpPr>
        <p:spPr/>
        <p:txBody>
          <a:bodyPr/>
          <a:lstStyle/>
          <a:p>
            <a:fld id="{AD1462E5-6965-4127-B1EC-72B411E869DC}" type="datetimeFigureOut">
              <a:rPr lang="en-IE" smtClean="0"/>
              <a:t>16/01/2024</a:t>
            </a:fld>
            <a:endParaRPr lang="en-IE"/>
          </a:p>
        </p:txBody>
      </p:sp>
      <p:sp>
        <p:nvSpPr>
          <p:cNvPr id="5" name="Footer Placeholder 4">
            <a:extLst>
              <a:ext uri="{FF2B5EF4-FFF2-40B4-BE49-F238E27FC236}">
                <a16:creationId xmlns:a16="http://schemas.microsoft.com/office/drawing/2014/main" id="{AC1FA880-131A-DC0E-5316-1EE461723AB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1DAED06-B809-13CB-904B-F91A8D3D1C38}"/>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100059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709C4-2505-BDC9-9966-FC144429469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FEC0632-7000-9CC3-5820-FA6083EE4A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1EEBF79-A525-7047-3C3E-43A801DDB394}"/>
              </a:ext>
            </a:extLst>
          </p:cNvPr>
          <p:cNvSpPr>
            <a:spLocks noGrp="1"/>
          </p:cNvSpPr>
          <p:nvPr>
            <p:ph type="dt" sz="half" idx="10"/>
          </p:nvPr>
        </p:nvSpPr>
        <p:spPr/>
        <p:txBody>
          <a:bodyPr/>
          <a:lstStyle/>
          <a:p>
            <a:fld id="{AD1462E5-6965-4127-B1EC-72B411E869DC}" type="datetimeFigureOut">
              <a:rPr lang="en-IE" smtClean="0"/>
              <a:t>16/01/2024</a:t>
            </a:fld>
            <a:endParaRPr lang="en-IE"/>
          </a:p>
        </p:txBody>
      </p:sp>
      <p:sp>
        <p:nvSpPr>
          <p:cNvPr id="5" name="Footer Placeholder 4">
            <a:extLst>
              <a:ext uri="{FF2B5EF4-FFF2-40B4-BE49-F238E27FC236}">
                <a16:creationId xmlns:a16="http://schemas.microsoft.com/office/drawing/2014/main" id="{89732B26-D736-334C-D37A-2491E1C94BC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9927160-791A-6E74-D309-26E95A663E17}"/>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1008436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039F-8BB5-6B04-EFD7-C7B4F95DBD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616C6962-1A3C-A669-D24D-2F1ECC2749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F8B10F-0CC6-B2ED-C77C-A40F6ACA464F}"/>
              </a:ext>
            </a:extLst>
          </p:cNvPr>
          <p:cNvSpPr>
            <a:spLocks noGrp="1"/>
          </p:cNvSpPr>
          <p:nvPr>
            <p:ph type="dt" sz="half" idx="10"/>
          </p:nvPr>
        </p:nvSpPr>
        <p:spPr/>
        <p:txBody>
          <a:bodyPr/>
          <a:lstStyle/>
          <a:p>
            <a:fld id="{AD1462E5-6965-4127-B1EC-72B411E869DC}" type="datetimeFigureOut">
              <a:rPr lang="en-IE" smtClean="0"/>
              <a:t>16/01/2024</a:t>
            </a:fld>
            <a:endParaRPr lang="en-IE"/>
          </a:p>
        </p:txBody>
      </p:sp>
      <p:sp>
        <p:nvSpPr>
          <p:cNvPr id="5" name="Footer Placeholder 4">
            <a:extLst>
              <a:ext uri="{FF2B5EF4-FFF2-40B4-BE49-F238E27FC236}">
                <a16:creationId xmlns:a16="http://schemas.microsoft.com/office/drawing/2014/main" id="{97978316-210C-D786-8356-6F9A6CC7AF2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564F1B2-6FC7-0E4E-CD02-6F29BE1AE3A9}"/>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2969564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EEF3F-FD05-DAE9-1DD8-1D4385F04C0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1CCC7CB-C40A-AB89-7F5D-A60C398E70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85CF8584-76C6-C110-6869-64FC361C46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68AE5C6D-2FD6-64BE-1D52-F14A14473550}"/>
              </a:ext>
            </a:extLst>
          </p:cNvPr>
          <p:cNvSpPr>
            <a:spLocks noGrp="1"/>
          </p:cNvSpPr>
          <p:nvPr>
            <p:ph type="dt" sz="half" idx="10"/>
          </p:nvPr>
        </p:nvSpPr>
        <p:spPr/>
        <p:txBody>
          <a:bodyPr/>
          <a:lstStyle/>
          <a:p>
            <a:fld id="{AD1462E5-6965-4127-B1EC-72B411E869DC}" type="datetimeFigureOut">
              <a:rPr lang="en-IE" smtClean="0"/>
              <a:t>16/01/2024</a:t>
            </a:fld>
            <a:endParaRPr lang="en-IE"/>
          </a:p>
        </p:txBody>
      </p:sp>
      <p:sp>
        <p:nvSpPr>
          <p:cNvPr id="6" name="Footer Placeholder 5">
            <a:extLst>
              <a:ext uri="{FF2B5EF4-FFF2-40B4-BE49-F238E27FC236}">
                <a16:creationId xmlns:a16="http://schemas.microsoft.com/office/drawing/2014/main" id="{CC5FEF4B-57BD-22CB-218F-4C571B7EB65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00C16D7-67A6-71F2-76FD-14FD1192E555}"/>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399905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050FC-F134-556B-4A10-359C15238229}"/>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42153434-71C2-27D4-3EC1-9AB7B5292F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9CDCC8-A4FA-07D8-237B-341FE9076D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8B0A513A-F657-301B-0981-C122090403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D576FA-C3D5-9DCD-E075-B22F747BA8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A4AB8D8F-90A6-5969-6ED8-D1FA46E40DD9}"/>
              </a:ext>
            </a:extLst>
          </p:cNvPr>
          <p:cNvSpPr>
            <a:spLocks noGrp="1"/>
          </p:cNvSpPr>
          <p:nvPr>
            <p:ph type="dt" sz="half" idx="10"/>
          </p:nvPr>
        </p:nvSpPr>
        <p:spPr/>
        <p:txBody>
          <a:bodyPr/>
          <a:lstStyle/>
          <a:p>
            <a:fld id="{AD1462E5-6965-4127-B1EC-72B411E869DC}" type="datetimeFigureOut">
              <a:rPr lang="en-IE" smtClean="0"/>
              <a:t>16/01/2024</a:t>
            </a:fld>
            <a:endParaRPr lang="en-IE"/>
          </a:p>
        </p:txBody>
      </p:sp>
      <p:sp>
        <p:nvSpPr>
          <p:cNvPr id="8" name="Footer Placeholder 7">
            <a:extLst>
              <a:ext uri="{FF2B5EF4-FFF2-40B4-BE49-F238E27FC236}">
                <a16:creationId xmlns:a16="http://schemas.microsoft.com/office/drawing/2014/main" id="{8288A57F-6C2B-2BF2-5F5D-73BF8FF11657}"/>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9D424B07-2E64-C56F-7F8C-A56BA6193126}"/>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41081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D60D0-949E-8AB1-4E21-7C27C4C944DF}"/>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E84B4FBA-1681-4084-06D9-DED2E5F315F8}"/>
              </a:ext>
            </a:extLst>
          </p:cNvPr>
          <p:cNvSpPr>
            <a:spLocks noGrp="1"/>
          </p:cNvSpPr>
          <p:nvPr>
            <p:ph type="dt" sz="half" idx="10"/>
          </p:nvPr>
        </p:nvSpPr>
        <p:spPr/>
        <p:txBody>
          <a:bodyPr/>
          <a:lstStyle/>
          <a:p>
            <a:fld id="{AD1462E5-6965-4127-B1EC-72B411E869DC}" type="datetimeFigureOut">
              <a:rPr lang="en-IE" smtClean="0"/>
              <a:t>16/01/2024</a:t>
            </a:fld>
            <a:endParaRPr lang="en-IE"/>
          </a:p>
        </p:txBody>
      </p:sp>
      <p:sp>
        <p:nvSpPr>
          <p:cNvPr id="4" name="Footer Placeholder 3">
            <a:extLst>
              <a:ext uri="{FF2B5EF4-FFF2-40B4-BE49-F238E27FC236}">
                <a16:creationId xmlns:a16="http://schemas.microsoft.com/office/drawing/2014/main" id="{84E48DB3-8BB0-BF45-4539-74B9344E348B}"/>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12000C52-6476-14BD-9668-4F47C3003CA2}"/>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3985712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F532E4-3184-565F-3C13-E57E077DFAE0}"/>
              </a:ext>
            </a:extLst>
          </p:cNvPr>
          <p:cNvSpPr>
            <a:spLocks noGrp="1"/>
          </p:cNvSpPr>
          <p:nvPr>
            <p:ph type="dt" sz="half" idx="10"/>
          </p:nvPr>
        </p:nvSpPr>
        <p:spPr/>
        <p:txBody>
          <a:bodyPr/>
          <a:lstStyle/>
          <a:p>
            <a:fld id="{AD1462E5-6965-4127-B1EC-72B411E869DC}" type="datetimeFigureOut">
              <a:rPr lang="en-IE" smtClean="0"/>
              <a:t>16/01/2024</a:t>
            </a:fld>
            <a:endParaRPr lang="en-IE"/>
          </a:p>
        </p:txBody>
      </p:sp>
      <p:sp>
        <p:nvSpPr>
          <p:cNvPr id="3" name="Footer Placeholder 2">
            <a:extLst>
              <a:ext uri="{FF2B5EF4-FFF2-40B4-BE49-F238E27FC236}">
                <a16:creationId xmlns:a16="http://schemas.microsoft.com/office/drawing/2014/main" id="{C5843E58-9AA5-7540-03B7-F44712C64227}"/>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DC1C009A-6011-9AB9-D1D1-2BE890A25232}"/>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2040628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A7162-ED06-DB69-95B7-4234576AEA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1605CF79-4291-0B7A-616E-291B80CD95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E004DBB5-7694-275D-085D-36415ED14A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8506A2-A020-CFBC-FFFA-A84AC3ED2E83}"/>
              </a:ext>
            </a:extLst>
          </p:cNvPr>
          <p:cNvSpPr>
            <a:spLocks noGrp="1"/>
          </p:cNvSpPr>
          <p:nvPr>
            <p:ph type="dt" sz="half" idx="10"/>
          </p:nvPr>
        </p:nvSpPr>
        <p:spPr/>
        <p:txBody>
          <a:bodyPr/>
          <a:lstStyle/>
          <a:p>
            <a:fld id="{AD1462E5-6965-4127-B1EC-72B411E869DC}" type="datetimeFigureOut">
              <a:rPr lang="en-IE" smtClean="0"/>
              <a:t>16/01/2024</a:t>
            </a:fld>
            <a:endParaRPr lang="en-IE"/>
          </a:p>
        </p:txBody>
      </p:sp>
      <p:sp>
        <p:nvSpPr>
          <p:cNvPr id="6" name="Footer Placeholder 5">
            <a:extLst>
              <a:ext uri="{FF2B5EF4-FFF2-40B4-BE49-F238E27FC236}">
                <a16:creationId xmlns:a16="http://schemas.microsoft.com/office/drawing/2014/main" id="{CB98AE3D-A116-1A7C-83DD-C8A742C5846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119FA14-4DE9-A21E-6A26-178F91BCF1A4}"/>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4057834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265F0-F059-06A2-2C15-9C513502E8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A16CFDCB-1806-F7A6-33EB-8BB9F43A41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0675F14D-5FE1-497C-A2C9-5E33E70EAA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EA1C38-8445-4DE7-FB1A-A65CCFCC9832}"/>
              </a:ext>
            </a:extLst>
          </p:cNvPr>
          <p:cNvSpPr>
            <a:spLocks noGrp="1"/>
          </p:cNvSpPr>
          <p:nvPr>
            <p:ph type="dt" sz="half" idx="10"/>
          </p:nvPr>
        </p:nvSpPr>
        <p:spPr/>
        <p:txBody>
          <a:bodyPr/>
          <a:lstStyle/>
          <a:p>
            <a:fld id="{AD1462E5-6965-4127-B1EC-72B411E869DC}" type="datetimeFigureOut">
              <a:rPr lang="en-IE" smtClean="0"/>
              <a:t>16/01/2024</a:t>
            </a:fld>
            <a:endParaRPr lang="en-IE"/>
          </a:p>
        </p:txBody>
      </p:sp>
      <p:sp>
        <p:nvSpPr>
          <p:cNvPr id="6" name="Footer Placeholder 5">
            <a:extLst>
              <a:ext uri="{FF2B5EF4-FFF2-40B4-BE49-F238E27FC236}">
                <a16:creationId xmlns:a16="http://schemas.microsoft.com/office/drawing/2014/main" id="{BFC33CC6-1659-6AB0-3306-46ED6864359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497C7AA-AF19-9B04-17A1-103E0A96DD99}"/>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3791078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82411C-56E0-490D-C6BE-40A5921EE0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7820857-FD49-31C4-D58C-20EDBA1E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4866CC4-F63C-A584-F3BF-C1E19D3C98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1462E5-6965-4127-B1EC-72B411E869DC}" type="datetimeFigureOut">
              <a:rPr lang="en-IE" smtClean="0"/>
              <a:t>16/01/2024</a:t>
            </a:fld>
            <a:endParaRPr lang="en-IE"/>
          </a:p>
        </p:txBody>
      </p:sp>
      <p:sp>
        <p:nvSpPr>
          <p:cNvPr id="5" name="Footer Placeholder 4">
            <a:extLst>
              <a:ext uri="{FF2B5EF4-FFF2-40B4-BE49-F238E27FC236}">
                <a16:creationId xmlns:a16="http://schemas.microsoft.com/office/drawing/2014/main" id="{1549DF8D-83C1-AADE-AE3B-18F483DD05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AA57CCC0-EEBA-6C1E-1D17-01EF6086F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77C516-8741-484F-BA1B-E8FD9847CFEE}" type="slidenum">
              <a:rPr lang="en-IE" smtClean="0"/>
              <a:t>‹#›</a:t>
            </a:fld>
            <a:endParaRPr lang="en-IE"/>
          </a:p>
        </p:txBody>
      </p:sp>
    </p:spTree>
    <p:extLst>
      <p:ext uri="{BB962C8B-B14F-4D97-AF65-F5344CB8AC3E}">
        <p14:creationId xmlns:p14="http://schemas.microsoft.com/office/powerpoint/2010/main" val="416848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product@lifewave.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60D19D85-84BF-E809-9E19-6FBDF41360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44" y="0"/>
            <a:ext cx="12203288" cy="6864350"/>
          </a:xfrm>
          <a:prstGeom prst="rect">
            <a:avLst/>
          </a:prstGeom>
        </p:spPr>
      </p:pic>
      <p:pic>
        <p:nvPicPr>
          <p:cNvPr id="11" name="Picture 10">
            <a:extLst>
              <a:ext uri="{FF2B5EF4-FFF2-40B4-BE49-F238E27FC236}">
                <a16:creationId xmlns:a16="http://schemas.microsoft.com/office/drawing/2014/main" id="{291CD3EB-6890-C833-AFB2-74DFAD08EB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5266" y="1888177"/>
            <a:ext cx="5070561" cy="450190"/>
          </a:xfrm>
          <a:prstGeom prst="rect">
            <a:avLst/>
          </a:prstGeom>
        </p:spPr>
      </p:pic>
      <p:sp>
        <p:nvSpPr>
          <p:cNvPr id="12" name="TextBox 11">
            <a:extLst>
              <a:ext uri="{FF2B5EF4-FFF2-40B4-BE49-F238E27FC236}">
                <a16:creationId xmlns:a16="http://schemas.microsoft.com/office/drawing/2014/main" id="{3DEF2854-EC06-5D61-86D3-CFB0C78D7C33}"/>
              </a:ext>
            </a:extLst>
          </p:cNvPr>
          <p:cNvSpPr txBox="1"/>
          <p:nvPr/>
        </p:nvSpPr>
        <p:spPr>
          <a:xfrm>
            <a:off x="7020886" y="2529574"/>
            <a:ext cx="3519321" cy="400110"/>
          </a:xfrm>
          <a:prstGeom prst="rect">
            <a:avLst/>
          </a:prstGeom>
          <a:noFill/>
        </p:spPr>
        <p:txBody>
          <a:bodyPr wrap="square" rtlCol="0">
            <a:spAutoFit/>
          </a:bodyPr>
          <a:lstStyle/>
          <a:p>
            <a:pPr algn="ctr"/>
            <a:r>
              <a:rPr lang="en-IE" sz="2000" spc="300" dirty="0">
                <a:solidFill>
                  <a:schemeClr val="bg1"/>
                </a:solidFill>
                <a:effectLst/>
                <a:latin typeface="The Seasons Light" pitchFamily="2" charset="77"/>
              </a:rPr>
              <a:t>Regenerating System</a:t>
            </a:r>
          </a:p>
        </p:txBody>
      </p:sp>
      <p:sp>
        <p:nvSpPr>
          <p:cNvPr id="13" name="TextBox 12">
            <a:extLst>
              <a:ext uri="{FF2B5EF4-FFF2-40B4-BE49-F238E27FC236}">
                <a16:creationId xmlns:a16="http://schemas.microsoft.com/office/drawing/2014/main" id="{6DB7138A-C702-E425-76DD-E7BBCFACCB31}"/>
              </a:ext>
            </a:extLst>
          </p:cNvPr>
          <p:cNvSpPr txBox="1"/>
          <p:nvPr/>
        </p:nvSpPr>
        <p:spPr>
          <a:xfrm>
            <a:off x="6735072" y="3687935"/>
            <a:ext cx="4090949" cy="830997"/>
          </a:xfrm>
          <a:prstGeom prst="rect">
            <a:avLst/>
          </a:prstGeom>
          <a:noFill/>
        </p:spPr>
        <p:txBody>
          <a:bodyPr wrap="square" rtlCol="0">
            <a:spAutoFit/>
          </a:bodyPr>
          <a:lstStyle/>
          <a:p>
            <a:pPr algn="ctr"/>
            <a:r>
              <a:rPr lang="en-GB" sz="1600" dirty="0">
                <a:solidFill>
                  <a:schemeClr val="bg1"/>
                </a:solidFill>
                <a:latin typeface="Gotham Light" pitchFamily="2" charset="0"/>
              </a:rPr>
              <a:t>Merging Science &amp; Nature</a:t>
            </a:r>
            <a:endParaRPr lang="en-US" sz="1600" dirty="0">
              <a:solidFill>
                <a:schemeClr val="bg1"/>
              </a:solidFill>
              <a:latin typeface="Gotham Light" pitchFamily="2" charset="0"/>
            </a:endParaRPr>
          </a:p>
          <a:p>
            <a:pPr algn="ctr"/>
            <a:r>
              <a:rPr lang="en-GB" sz="1600" dirty="0">
                <a:solidFill>
                  <a:schemeClr val="bg1"/>
                </a:solidFill>
                <a:latin typeface="Gotham Light" pitchFamily="2" charset="0"/>
              </a:rPr>
              <a:t>Improving the health of your skin</a:t>
            </a:r>
            <a:br>
              <a:rPr lang="en-GB" sz="1600" dirty="0">
                <a:solidFill>
                  <a:schemeClr val="bg1"/>
                </a:solidFill>
                <a:latin typeface="Gotham Light" pitchFamily="2" charset="0"/>
              </a:rPr>
            </a:br>
            <a:r>
              <a:rPr lang="en-GB" sz="1600" dirty="0">
                <a:solidFill>
                  <a:schemeClr val="bg1"/>
                </a:solidFill>
                <a:latin typeface="Gotham Light" pitchFamily="2" charset="0"/>
              </a:rPr>
              <a:t>from the inside out and the outside in.</a:t>
            </a:r>
            <a:endParaRPr lang="en-IE" sz="1600" spc="300" dirty="0">
              <a:solidFill>
                <a:schemeClr val="bg1"/>
              </a:solidFill>
              <a:effectLst/>
              <a:latin typeface="Gotham Light" pitchFamily="2" charset="0"/>
            </a:endParaRPr>
          </a:p>
        </p:txBody>
      </p:sp>
      <p:pic>
        <p:nvPicPr>
          <p:cNvPr id="2" name="Picture 1">
            <a:extLst>
              <a:ext uri="{FF2B5EF4-FFF2-40B4-BE49-F238E27FC236}">
                <a16:creationId xmlns:a16="http://schemas.microsoft.com/office/drawing/2014/main" id="{D18584F3-3D7A-CFD3-6D96-9EA0A5900A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3783" y="5029340"/>
            <a:ext cx="1533525" cy="495685"/>
          </a:xfrm>
          <a:prstGeom prst="rect">
            <a:avLst/>
          </a:prstGeom>
        </p:spPr>
      </p:pic>
      <p:sp>
        <p:nvSpPr>
          <p:cNvPr id="3" name="Rectangle 2">
            <a:extLst>
              <a:ext uri="{FF2B5EF4-FFF2-40B4-BE49-F238E27FC236}">
                <a16:creationId xmlns:a16="http://schemas.microsoft.com/office/drawing/2014/main" id="{DAAD2F95-C7EA-CBF9-FC8B-E9C64A157AAA}"/>
              </a:ext>
            </a:extLst>
          </p:cNvPr>
          <p:cNvSpPr/>
          <p:nvPr/>
        </p:nvSpPr>
        <p:spPr>
          <a:xfrm>
            <a:off x="10540207" y="6456834"/>
            <a:ext cx="1241045" cy="4075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530E995-0CF0-D706-24F1-1F858511C2F4}"/>
              </a:ext>
            </a:extLst>
          </p:cNvPr>
          <p:cNvSpPr txBox="1"/>
          <p:nvPr/>
        </p:nvSpPr>
        <p:spPr>
          <a:xfrm>
            <a:off x="10540207" y="6527281"/>
            <a:ext cx="1241045" cy="307777"/>
          </a:xfrm>
          <a:prstGeom prst="rect">
            <a:avLst/>
          </a:prstGeom>
          <a:noFill/>
        </p:spPr>
        <p:txBody>
          <a:bodyPr wrap="square" rtlCol="0">
            <a:spAutoFit/>
          </a:bodyPr>
          <a:lstStyle/>
          <a:p>
            <a:pPr algn="ctr"/>
            <a:r>
              <a:rPr lang="en-US" sz="1400" dirty="0">
                <a:solidFill>
                  <a:srgbClr val="9ADBE8"/>
                </a:solidFill>
                <a:latin typeface="Gotham Medium" pitchFamily="2" charset="0"/>
              </a:rPr>
              <a:t>ENGLISH</a:t>
            </a:r>
          </a:p>
        </p:txBody>
      </p:sp>
    </p:spTree>
    <p:extLst>
      <p:ext uri="{BB962C8B-B14F-4D97-AF65-F5344CB8AC3E}">
        <p14:creationId xmlns:p14="http://schemas.microsoft.com/office/powerpoint/2010/main" val="3075099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molecule&#10;&#10;Description automatically generated">
            <a:extLst>
              <a:ext uri="{FF2B5EF4-FFF2-40B4-BE49-F238E27FC236}">
                <a16:creationId xmlns:a16="http://schemas.microsoft.com/office/drawing/2014/main" id="{2109A752-E5D7-F51C-533E-9AD6E15CE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2281"/>
            <a:ext cx="12245630" cy="4373439"/>
          </a:xfrm>
          <a:prstGeom prst="rect">
            <a:avLst/>
          </a:prstGeom>
        </p:spPr>
      </p:pic>
      <p:sp>
        <p:nvSpPr>
          <p:cNvPr id="2" name="Title 1">
            <a:extLst>
              <a:ext uri="{FF2B5EF4-FFF2-40B4-BE49-F238E27FC236}">
                <a16:creationId xmlns:a16="http://schemas.microsoft.com/office/drawing/2014/main" id="{C365F8E5-EE5B-3383-9815-24FC0EE4DC24}"/>
              </a:ext>
            </a:extLst>
          </p:cNvPr>
          <p:cNvSpPr>
            <a:spLocks noGrp="1"/>
          </p:cNvSpPr>
          <p:nvPr>
            <p:ph type="title"/>
          </p:nvPr>
        </p:nvSpPr>
        <p:spPr>
          <a:xfrm>
            <a:off x="585398" y="2209620"/>
            <a:ext cx="5803301" cy="631371"/>
          </a:xfrm>
        </p:spPr>
        <p:txBody>
          <a:bodyPr>
            <a:normAutofit/>
          </a:bodyPr>
          <a:lstStyle/>
          <a:p>
            <a:pPr algn="ctr"/>
            <a:r>
              <a:rPr lang="en-IE" sz="3600" b="1" dirty="0">
                <a:solidFill>
                  <a:srgbClr val="6ACCE0"/>
                </a:solidFill>
                <a:latin typeface="The Seasons" pitchFamily="2" charset="77"/>
              </a:rPr>
              <a:t>The Science Inside</a:t>
            </a:r>
          </a:p>
        </p:txBody>
      </p:sp>
      <p:sp>
        <p:nvSpPr>
          <p:cNvPr id="3" name="Content Placeholder 2">
            <a:extLst>
              <a:ext uri="{FF2B5EF4-FFF2-40B4-BE49-F238E27FC236}">
                <a16:creationId xmlns:a16="http://schemas.microsoft.com/office/drawing/2014/main" id="{E3B316CB-E39F-3E0B-2747-48C68780D75F}"/>
              </a:ext>
            </a:extLst>
          </p:cNvPr>
          <p:cNvSpPr>
            <a:spLocks noGrp="1"/>
          </p:cNvSpPr>
          <p:nvPr>
            <p:ph idx="1"/>
          </p:nvPr>
        </p:nvSpPr>
        <p:spPr>
          <a:xfrm>
            <a:off x="1142911" y="3045847"/>
            <a:ext cx="4688273" cy="1524965"/>
          </a:xfrm>
        </p:spPr>
        <p:txBody>
          <a:bodyPr>
            <a:normAutofit/>
          </a:bodyPr>
          <a:lstStyle/>
          <a:p>
            <a:pPr marL="0" indent="0" algn="ctr">
              <a:lnSpc>
                <a:spcPct val="150000"/>
              </a:lnSpc>
              <a:buNone/>
            </a:pPr>
            <a:r>
              <a:rPr lang="en-US" sz="1400" dirty="0">
                <a:solidFill>
                  <a:srgbClr val="8D9196"/>
                </a:solidFill>
                <a:latin typeface="Gotham Light" pitchFamily="2" charset="0"/>
              </a:rPr>
              <a:t>Developed to work for all skin types, the </a:t>
            </a:r>
            <a:r>
              <a:rPr lang="en-US" sz="1400" dirty="0" err="1">
                <a:solidFill>
                  <a:srgbClr val="8D9196"/>
                </a:solidFill>
                <a:latin typeface="Gotham Light" pitchFamily="2" charset="0"/>
              </a:rPr>
              <a:t>Alavida</a:t>
            </a:r>
            <a:r>
              <a:rPr lang="en-US" sz="1400" dirty="0">
                <a:solidFill>
                  <a:srgbClr val="8D9196"/>
                </a:solidFill>
                <a:latin typeface="Gotham Light" pitchFamily="2" charset="0"/>
              </a:rPr>
              <a:t> Regenerating System applies science to ingredients proven to have a positive impact on skin health and complexion.</a:t>
            </a:r>
            <a:endParaRPr lang="en-IE" sz="1400" dirty="0">
              <a:solidFill>
                <a:srgbClr val="8D9196"/>
              </a:solidFill>
              <a:latin typeface="Gotham Light" pitchFamily="2" charset="0"/>
            </a:endParaRPr>
          </a:p>
          <a:p>
            <a:pPr marL="0" indent="0" algn="ctr">
              <a:lnSpc>
                <a:spcPct val="150000"/>
              </a:lnSpc>
              <a:buNone/>
            </a:pPr>
            <a:endParaRPr lang="en-GB" sz="1400" dirty="0">
              <a:solidFill>
                <a:srgbClr val="8D9196"/>
              </a:solidFill>
              <a:latin typeface="Gotham Light" pitchFamily="2" charset="0"/>
            </a:endParaRPr>
          </a:p>
        </p:txBody>
      </p:sp>
    </p:spTree>
    <p:extLst>
      <p:ext uri="{BB962C8B-B14F-4D97-AF65-F5344CB8AC3E}">
        <p14:creationId xmlns:p14="http://schemas.microsoft.com/office/powerpoint/2010/main" val="3571048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E7A2B9-256E-AA29-D40E-5CE03BE673CA}"/>
              </a:ext>
            </a:extLst>
          </p:cNvPr>
          <p:cNvSpPr/>
          <p:nvPr/>
        </p:nvSpPr>
        <p:spPr>
          <a:xfrm>
            <a:off x="0" y="0"/>
            <a:ext cx="12192000" cy="6858000"/>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C365F8E5-EE5B-3383-9815-24FC0EE4DC24}"/>
              </a:ext>
            </a:extLst>
          </p:cNvPr>
          <p:cNvSpPr>
            <a:spLocks noGrp="1"/>
          </p:cNvSpPr>
          <p:nvPr>
            <p:ph type="title"/>
          </p:nvPr>
        </p:nvSpPr>
        <p:spPr>
          <a:xfrm>
            <a:off x="3314770" y="2745717"/>
            <a:ext cx="5852380" cy="1366566"/>
          </a:xfrm>
        </p:spPr>
        <p:txBody>
          <a:bodyPr>
            <a:normAutofit/>
          </a:bodyPr>
          <a:lstStyle/>
          <a:p>
            <a:pPr algn="ctr"/>
            <a:r>
              <a:rPr lang="en-IE" sz="6000" dirty="0">
                <a:solidFill>
                  <a:schemeClr val="bg1"/>
                </a:solidFill>
                <a:latin typeface="The Seasons Light" pitchFamily="2" charset="77"/>
              </a:rPr>
              <a:t>Key Ingredients </a:t>
            </a:r>
          </a:p>
        </p:txBody>
      </p:sp>
      <p:pic>
        <p:nvPicPr>
          <p:cNvPr id="3" name="Picture 2">
            <a:extLst>
              <a:ext uri="{FF2B5EF4-FFF2-40B4-BE49-F238E27FC236}">
                <a16:creationId xmlns:a16="http://schemas.microsoft.com/office/drawing/2014/main" id="{41DF9CA5-E020-7050-89F9-B00960ABB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322" y="2268637"/>
            <a:ext cx="2729277" cy="242319"/>
          </a:xfrm>
          <a:prstGeom prst="rect">
            <a:avLst/>
          </a:prstGeom>
        </p:spPr>
      </p:pic>
    </p:spTree>
    <p:extLst>
      <p:ext uri="{BB962C8B-B14F-4D97-AF65-F5344CB8AC3E}">
        <p14:creationId xmlns:p14="http://schemas.microsoft.com/office/powerpoint/2010/main" val="3441259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477A1518-7AFD-FEFA-5BCC-B18C5E7CA0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251858"/>
            <a:ext cx="12191998" cy="4354285"/>
          </a:xfrm>
          <a:prstGeom prst="rect">
            <a:avLst/>
          </a:prstGeom>
        </p:spPr>
      </p:pic>
      <p:pic>
        <p:nvPicPr>
          <p:cNvPr id="7" name="Picture 6">
            <a:extLst>
              <a:ext uri="{FF2B5EF4-FFF2-40B4-BE49-F238E27FC236}">
                <a16:creationId xmlns:a16="http://schemas.microsoft.com/office/drawing/2014/main" id="{C68A9ACC-5F9A-640B-C6C0-8787F60AA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9065" y="6193438"/>
            <a:ext cx="1533525" cy="495685"/>
          </a:xfrm>
          <a:prstGeom prst="rect">
            <a:avLst/>
          </a:prstGeom>
        </p:spPr>
      </p:pic>
      <p:sp>
        <p:nvSpPr>
          <p:cNvPr id="10" name="TextBox 9">
            <a:extLst>
              <a:ext uri="{FF2B5EF4-FFF2-40B4-BE49-F238E27FC236}">
                <a16:creationId xmlns:a16="http://schemas.microsoft.com/office/drawing/2014/main" id="{EAE9A817-1113-128E-95B8-5BBB0E1C8718}"/>
              </a:ext>
            </a:extLst>
          </p:cNvPr>
          <p:cNvSpPr txBox="1"/>
          <p:nvPr/>
        </p:nvSpPr>
        <p:spPr>
          <a:xfrm>
            <a:off x="944101" y="2035112"/>
            <a:ext cx="4825356" cy="461665"/>
          </a:xfrm>
          <a:prstGeom prst="rect">
            <a:avLst/>
          </a:prstGeom>
          <a:noFill/>
        </p:spPr>
        <p:txBody>
          <a:bodyPr wrap="square">
            <a:spAutoFit/>
          </a:bodyPr>
          <a:lstStyle/>
          <a:p>
            <a:r>
              <a:rPr lang="en-GB" sz="2400" dirty="0">
                <a:solidFill>
                  <a:srgbClr val="6ACCE0"/>
                </a:solidFill>
                <a:latin typeface="The Seasons" pitchFamily="2" charset="77"/>
              </a:rPr>
              <a:t>GHK-Cu COPPER  PEPTIDE</a:t>
            </a:r>
            <a:endParaRPr lang="en-US" sz="2400" dirty="0">
              <a:solidFill>
                <a:srgbClr val="6ACCE0"/>
              </a:solidFill>
              <a:effectLst/>
              <a:latin typeface="The Seasons" pitchFamily="2" charset="77"/>
            </a:endParaRPr>
          </a:p>
        </p:txBody>
      </p:sp>
      <p:sp>
        <p:nvSpPr>
          <p:cNvPr id="4" name="Title 1">
            <a:extLst>
              <a:ext uri="{FF2B5EF4-FFF2-40B4-BE49-F238E27FC236}">
                <a16:creationId xmlns:a16="http://schemas.microsoft.com/office/drawing/2014/main" id="{519849F0-1E7A-3B65-F7BC-50724D341EBF}"/>
              </a:ext>
            </a:extLst>
          </p:cNvPr>
          <p:cNvSpPr>
            <a:spLocks noGrp="1"/>
          </p:cNvSpPr>
          <p:nvPr>
            <p:ph type="title"/>
          </p:nvPr>
        </p:nvSpPr>
        <p:spPr>
          <a:xfrm>
            <a:off x="637405" y="596408"/>
            <a:ext cx="3918857" cy="631371"/>
          </a:xfrm>
        </p:spPr>
        <p:txBody>
          <a:bodyPr>
            <a:normAutofit/>
          </a:bodyPr>
          <a:lstStyle/>
          <a:p>
            <a:r>
              <a:rPr lang="en-IE" sz="3600" dirty="0">
                <a:solidFill>
                  <a:srgbClr val="6ACCE0"/>
                </a:solidFill>
                <a:latin typeface="The Seasons Light" pitchFamily="2" charset="77"/>
              </a:rPr>
              <a:t>Key Ingredients </a:t>
            </a:r>
          </a:p>
        </p:txBody>
      </p:sp>
      <p:sp>
        <p:nvSpPr>
          <p:cNvPr id="20" name="Rectangle 19">
            <a:extLst>
              <a:ext uri="{FF2B5EF4-FFF2-40B4-BE49-F238E27FC236}">
                <a16:creationId xmlns:a16="http://schemas.microsoft.com/office/drawing/2014/main" id="{B3F31046-FE50-B4CA-A825-A0F2B567F800}"/>
              </a:ext>
            </a:extLst>
          </p:cNvPr>
          <p:cNvSpPr/>
          <p:nvPr/>
        </p:nvSpPr>
        <p:spPr>
          <a:xfrm>
            <a:off x="637405" y="2035112"/>
            <a:ext cx="45719" cy="2667265"/>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sp>
        <p:nvSpPr>
          <p:cNvPr id="2" name="TextBox 1">
            <a:extLst>
              <a:ext uri="{FF2B5EF4-FFF2-40B4-BE49-F238E27FC236}">
                <a16:creationId xmlns:a16="http://schemas.microsoft.com/office/drawing/2014/main" id="{550D2650-1DB6-4128-F075-81F72E14B075}"/>
              </a:ext>
            </a:extLst>
          </p:cNvPr>
          <p:cNvSpPr txBox="1"/>
          <p:nvPr/>
        </p:nvSpPr>
        <p:spPr>
          <a:xfrm>
            <a:off x="944101" y="2676288"/>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Key Benefit</a:t>
            </a:r>
          </a:p>
        </p:txBody>
      </p:sp>
      <p:sp>
        <p:nvSpPr>
          <p:cNvPr id="3" name="TextBox 2">
            <a:extLst>
              <a:ext uri="{FF2B5EF4-FFF2-40B4-BE49-F238E27FC236}">
                <a16:creationId xmlns:a16="http://schemas.microsoft.com/office/drawing/2014/main" id="{E402E00A-A7E0-AE40-A3C3-F5D13F4600C2}"/>
              </a:ext>
            </a:extLst>
          </p:cNvPr>
          <p:cNvSpPr txBox="1"/>
          <p:nvPr/>
        </p:nvSpPr>
        <p:spPr>
          <a:xfrm>
            <a:off x="944101" y="3101939"/>
            <a:ext cx="5540189" cy="1600438"/>
          </a:xfrm>
          <a:prstGeom prst="rect">
            <a:avLst/>
          </a:prstGeom>
          <a:noFill/>
        </p:spPr>
        <p:txBody>
          <a:bodyPr wrap="square">
            <a:spAutoFit/>
          </a:bodyPr>
          <a:lstStyle/>
          <a:p>
            <a:pPr fontAlgn="base"/>
            <a:r>
              <a:rPr lang="en-GB" sz="1400" dirty="0">
                <a:solidFill>
                  <a:srgbClr val="8D9196"/>
                </a:solidFill>
                <a:latin typeface="Montserrat" pitchFamily="2" charset="77"/>
              </a:rPr>
              <a:t>This copper peptide, which is naturally occurring in the body, is </a:t>
            </a:r>
            <a:r>
              <a:rPr lang="en-IE" sz="1400" dirty="0">
                <a:solidFill>
                  <a:srgbClr val="8D9196"/>
                </a:solidFill>
                <a:latin typeface="Montserrat" pitchFamily="2" charset="77"/>
              </a:rPr>
              <a:t>known to support collagen and elastin.</a:t>
            </a:r>
            <a:r>
              <a:rPr lang="en-GB" sz="1400" dirty="0">
                <a:solidFill>
                  <a:srgbClr val="8D9196"/>
                </a:solidFill>
                <a:latin typeface="Montserrat" pitchFamily="2" charset="77"/>
              </a:rPr>
              <a:t> Collagen and elastin are essential proteins that keep skin looking firm and youthful, and the addition of GHK-Cu to the </a:t>
            </a:r>
            <a:r>
              <a:rPr lang="en-GB" sz="1400" dirty="0" err="1">
                <a:solidFill>
                  <a:srgbClr val="8D9196"/>
                </a:solidFill>
                <a:latin typeface="Montserrat" pitchFamily="2" charset="77"/>
              </a:rPr>
              <a:t>Alavida</a:t>
            </a:r>
            <a:r>
              <a:rPr lang="en-GB" sz="1400" dirty="0">
                <a:solidFill>
                  <a:srgbClr val="8D9196"/>
                </a:solidFill>
                <a:latin typeface="Montserrat" pitchFamily="2" charset="77"/>
              </a:rPr>
              <a:t> Revive Eye Cream may help to replenish these proteins and reduce the appearance of fine lines and wrinkles.</a:t>
            </a:r>
            <a:endParaRPr lang="en-GB" sz="1400" dirty="0">
              <a:solidFill>
                <a:srgbClr val="8D9196"/>
              </a:solidFill>
              <a:effectLst/>
              <a:latin typeface="Montserrat" pitchFamily="2" charset="77"/>
            </a:endParaRPr>
          </a:p>
        </p:txBody>
      </p:sp>
      <p:sp>
        <p:nvSpPr>
          <p:cNvPr id="15" name="Oval 14">
            <a:extLst>
              <a:ext uri="{FF2B5EF4-FFF2-40B4-BE49-F238E27FC236}">
                <a16:creationId xmlns:a16="http://schemas.microsoft.com/office/drawing/2014/main" id="{140D4E3E-3FC2-CD15-561C-BC788FE109FF}"/>
              </a:ext>
            </a:extLst>
          </p:cNvPr>
          <p:cNvSpPr/>
          <p:nvPr/>
        </p:nvSpPr>
        <p:spPr>
          <a:xfrm>
            <a:off x="5064938" y="1892019"/>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white line drawing of a eye and a box&#10;&#10;Description automatically generated">
            <a:extLst>
              <a:ext uri="{FF2B5EF4-FFF2-40B4-BE49-F238E27FC236}">
                <a16:creationId xmlns:a16="http://schemas.microsoft.com/office/drawing/2014/main" id="{6C0D1EAA-9EB7-2F6E-0978-8371C071EA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072" y="2072153"/>
            <a:ext cx="352957" cy="352957"/>
          </a:xfrm>
          <a:prstGeom prst="rect">
            <a:avLst/>
          </a:prstGeom>
        </p:spPr>
      </p:pic>
    </p:spTree>
    <p:extLst>
      <p:ext uri="{BB962C8B-B14F-4D97-AF65-F5344CB8AC3E}">
        <p14:creationId xmlns:p14="http://schemas.microsoft.com/office/powerpoint/2010/main" val="1443039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D25B06-4B58-F090-5F88-372628B74549}"/>
              </a:ext>
            </a:extLst>
          </p:cNvPr>
          <p:cNvSpPr/>
          <p:nvPr/>
        </p:nvSpPr>
        <p:spPr>
          <a:xfrm>
            <a:off x="1" y="1251856"/>
            <a:ext cx="12191999" cy="5606144"/>
          </a:xfrm>
          <a:prstGeom prst="rect">
            <a:avLst/>
          </a:prstGeom>
          <a:solidFill>
            <a:srgbClr val="9ADBE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19849F0-1E7A-3B65-F7BC-50724D341EBF}"/>
              </a:ext>
            </a:extLst>
          </p:cNvPr>
          <p:cNvSpPr>
            <a:spLocks noGrp="1"/>
          </p:cNvSpPr>
          <p:nvPr>
            <p:ph type="title"/>
          </p:nvPr>
        </p:nvSpPr>
        <p:spPr>
          <a:xfrm>
            <a:off x="637405" y="596408"/>
            <a:ext cx="3918857" cy="631371"/>
          </a:xfrm>
        </p:spPr>
        <p:txBody>
          <a:bodyPr>
            <a:normAutofit/>
          </a:bodyPr>
          <a:lstStyle/>
          <a:p>
            <a:r>
              <a:rPr lang="en-IE" sz="3600" dirty="0">
                <a:solidFill>
                  <a:srgbClr val="6ACCE0"/>
                </a:solidFill>
                <a:latin typeface="The Seasons Light" pitchFamily="2" charset="77"/>
              </a:rPr>
              <a:t>Key Ingredients </a:t>
            </a:r>
          </a:p>
        </p:txBody>
      </p:sp>
      <p:sp>
        <p:nvSpPr>
          <p:cNvPr id="20" name="Rectangle 19">
            <a:extLst>
              <a:ext uri="{FF2B5EF4-FFF2-40B4-BE49-F238E27FC236}">
                <a16:creationId xmlns:a16="http://schemas.microsoft.com/office/drawing/2014/main" id="{B3F31046-FE50-B4CA-A825-A0F2B567F800}"/>
              </a:ext>
            </a:extLst>
          </p:cNvPr>
          <p:cNvSpPr/>
          <p:nvPr/>
        </p:nvSpPr>
        <p:spPr>
          <a:xfrm>
            <a:off x="637405" y="3840539"/>
            <a:ext cx="45719" cy="1050834"/>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pic>
        <p:nvPicPr>
          <p:cNvPr id="17" name="Picture 16" descr="A white line drawing of a eye and a box&#10;&#10;Description automatically generated">
            <a:extLst>
              <a:ext uri="{FF2B5EF4-FFF2-40B4-BE49-F238E27FC236}">
                <a16:creationId xmlns:a16="http://schemas.microsoft.com/office/drawing/2014/main" id="{6C0D1EAA-9EB7-2F6E-0978-8371C071E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1503" y="1075378"/>
            <a:ext cx="352957" cy="352957"/>
          </a:xfrm>
          <a:prstGeom prst="rect">
            <a:avLst/>
          </a:prstGeom>
        </p:spPr>
      </p:pic>
      <p:sp>
        <p:nvSpPr>
          <p:cNvPr id="6" name="TextBox 5">
            <a:extLst>
              <a:ext uri="{FF2B5EF4-FFF2-40B4-BE49-F238E27FC236}">
                <a16:creationId xmlns:a16="http://schemas.microsoft.com/office/drawing/2014/main" id="{B33B9DDC-646A-34AA-DFBD-733B3D19B516}"/>
              </a:ext>
            </a:extLst>
          </p:cNvPr>
          <p:cNvSpPr txBox="1"/>
          <p:nvPr/>
        </p:nvSpPr>
        <p:spPr>
          <a:xfrm>
            <a:off x="828354" y="3849382"/>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Microalgae Oil</a:t>
            </a:r>
          </a:p>
        </p:txBody>
      </p:sp>
      <p:sp>
        <p:nvSpPr>
          <p:cNvPr id="8" name="TextBox 7">
            <a:extLst>
              <a:ext uri="{FF2B5EF4-FFF2-40B4-BE49-F238E27FC236}">
                <a16:creationId xmlns:a16="http://schemas.microsoft.com/office/drawing/2014/main" id="{B59DABAF-82C7-7B40-69BE-082782E17D16}"/>
              </a:ext>
            </a:extLst>
          </p:cNvPr>
          <p:cNvSpPr txBox="1"/>
          <p:nvPr/>
        </p:nvSpPr>
        <p:spPr>
          <a:xfrm>
            <a:off x="6586602" y="3849382"/>
            <a:ext cx="3426212" cy="369332"/>
          </a:xfrm>
          <a:prstGeom prst="rect">
            <a:avLst/>
          </a:prstGeom>
          <a:noFill/>
        </p:spPr>
        <p:txBody>
          <a:bodyPr wrap="square">
            <a:spAutoFit/>
          </a:bodyPr>
          <a:lstStyle/>
          <a:p>
            <a:pPr rtl="0" fontAlgn="base"/>
            <a:r>
              <a:rPr lang="en-US" sz="1800" dirty="0">
                <a:solidFill>
                  <a:srgbClr val="6ACCE0"/>
                </a:solidFill>
                <a:effectLst/>
                <a:latin typeface="Montserrat Medium" pitchFamily="2" charset="77"/>
              </a:rPr>
              <a:t>Evening Primrose Oil</a:t>
            </a:r>
          </a:p>
        </p:txBody>
      </p:sp>
      <p:sp>
        <p:nvSpPr>
          <p:cNvPr id="9" name="TextBox 8">
            <a:extLst>
              <a:ext uri="{FF2B5EF4-FFF2-40B4-BE49-F238E27FC236}">
                <a16:creationId xmlns:a16="http://schemas.microsoft.com/office/drawing/2014/main" id="{707E3C01-CF61-A9EB-BDC9-3BD853D22DEF}"/>
              </a:ext>
            </a:extLst>
          </p:cNvPr>
          <p:cNvSpPr txBox="1"/>
          <p:nvPr/>
        </p:nvSpPr>
        <p:spPr>
          <a:xfrm>
            <a:off x="828354" y="4273475"/>
            <a:ext cx="4825356" cy="523220"/>
          </a:xfrm>
          <a:prstGeom prst="rect">
            <a:avLst/>
          </a:prstGeom>
          <a:noFill/>
        </p:spPr>
        <p:txBody>
          <a:bodyPr wrap="square">
            <a:spAutoFit/>
          </a:bodyPr>
          <a:lstStyle/>
          <a:p>
            <a:pPr fontAlgn="base"/>
            <a:r>
              <a:rPr lang="en-US" sz="1400" dirty="0">
                <a:solidFill>
                  <a:srgbClr val="8D9196"/>
                </a:solidFill>
                <a:latin typeface="Montserrat" pitchFamily="2" charset="77"/>
              </a:rPr>
              <a:t>A natural form of algae that’s rich in DHA.</a:t>
            </a:r>
          </a:p>
          <a:p>
            <a:pPr rtl="0" fontAlgn="base"/>
            <a:endParaRPr lang="en-GB" sz="1400" dirty="0">
              <a:solidFill>
                <a:srgbClr val="8D9196"/>
              </a:solidFill>
              <a:effectLst/>
              <a:latin typeface="Montserrat" pitchFamily="2" charset="77"/>
            </a:endParaRPr>
          </a:p>
        </p:txBody>
      </p:sp>
      <p:sp>
        <p:nvSpPr>
          <p:cNvPr id="11" name="TextBox 10">
            <a:extLst>
              <a:ext uri="{FF2B5EF4-FFF2-40B4-BE49-F238E27FC236}">
                <a16:creationId xmlns:a16="http://schemas.microsoft.com/office/drawing/2014/main" id="{5387AB55-DFCC-C459-4BD4-10D0BF1EFC88}"/>
              </a:ext>
            </a:extLst>
          </p:cNvPr>
          <p:cNvSpPr txBox="1"/>
          <p:nvPr/>
        </p:nvSpPr>
        <p:spPr>
          <a:xfrm>
            <a:off x="6586602" y="4273475"/>
            <a:ext cx="4503766" cy="738664"/>
          </a:xfrm>
          <a:prstGeom prst="rect">
            <a:avLst/>
          </a:prstGeom>
          <a:noFill/>
        </p:spPr>
        <p:txBody>
          <a:bodyPr wrap="square">
            <a:spAutoFit/>
          </a:bodyPr>
          <a:lstStyle/>
          <a:p>
            <a:pPr fontAlgn="base"/>
            <a:r>
              <a:rPr lang="en-GB" sz="1400" dirty="0">
                <a:solidFill>
                  <a:srgbClr val="8D9196"/>
                </a:solidFill>
                <a:latin typeface="Montserrat" pitchFamily="2" charset="77"/>
              </a:rPr>
              <a:t>Contains Gamma-Linolenic Acid (GLA) and other polyunsaturated fatty acids.</a:t>
            </a:r>
          </a:p>
          <a:p>
            <a:pPr rtl="0" fontAlgn="base"/>
            <a:endParaRPr lang="en-GB" sz="1400" dirty="0">
              <a:solidFill>
                <a:srgbClr val="8D9196"/>
              </a:solidFill>
              <a:effectLst/>
              <a:latin typeface="Montserrat" pitchFamily="2" charset="77"/>
            </a:endParaRPr>
          </a:p>
        </p:txBody>
      </p:sp>
      <p:sp>
        <p:nvSpPr>
          <p:cNvPr id="12" name="Rectangle 11">
            <a:extLst>
              <a:ext uri="{FF2B5EF4-FFF2-40B4-BE49-F238E27FC236}">
                <a16:creationId xmlns:a16="http://schemas.microsoft.com/office/drawing/2014/main" id="{704E6151-DD1A-ED89-9090-27F6EFD03767}"/>
              </a:ext>
            </a:extLst>
          </p:cNvPr>
          <p:cNvSpPr/>
          <p:nvPr/>
        </p:nvSpPr>
        <p:spPr>
          <a:xfrm>
            <a:off x="637405" y="3864616"/>
            <a:ext cx="45719" cy="1741525"/>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sp>
        <p:nvSpPr>
          <p:cNvPr id="13" name="TextBox 12">
            <a:extLst>
              <a:ext uri="{FF2B5EF4-FFF2-40B4-BE49-F238E27FC236}">
                <a16:creationId xmlns:a16="http://schemas.microsoft.com/office/drawing/2014/main" id="{24BAA5AA-5EB1-4DBA-AB84-7E8D4002066E}"/>
              </a:ext>
            </a:extLst>
          </p:cNvPr>
          <p:cNvSpPr txBox="1"/>
          <p:nvPr/>
        </p:nvSpPr>
        <p:spPr>
          <a:xfrm>
            <a:off x="828354" y="4775356"/>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Key Benefit</a:t>
            </a:r>
          </a:p>
        </p:txBody>
      </p:sp>
      <p:sp>
        <p:nvSpPr>
          <p:cNvPr id="14" name="TextBox 13">
            <a:extLst>
              <a:ext uri="{FF2B5EF4-FFF2-40B4-BE49-F238E27FC236}">
                <a16:creationId xmlns:a16="http://schemas.microsoft.com/office/drawing/2014/main" id="{7FD1A4A3-2F15-FFEC-82EE-06282CE123BC}"/>
              </a:ext>
            </a:extLst>
          </p:cNvPr>
          <p:cNvSpPr txBox="1"/>
          <p:nvPr/>
        </p:nvSpPr>
        <p:spPr>
          <a:xfrm>
            <a:off x="828354" y="5201007"/>
            <a:ext cx="4825356" cy="738664"/>
          </a:xfrm>
          <a:prstGeom prst="rect">
            <a:avLst/>
          </a:prstGeom>
          <a:noFill/>
        </p:spPr>
        <p:txBody>
          <a:bodyPr wrap="square">
            <a:spAutoFit/>
          </a:bodyPr>
          <a:lstStyle/>
          <a:p>
            <a:pPr fontAlgn="base"/>
            <a:r>
              <a:rPr lang="en-US" sz="1400" dirty="0">
                <a:solidFill>
                  <a:srgbClr val="8D9196"/>
                </a:solidFill>
                <a:latin typeface="Montserrat" pitchFamily="2" charset="77"/>
              </a:rPr>
              <a:t>This gives a superior increase in skin moisturization.</a:t>
            </a:r>
          </a:p>
          <a:p>
            <a:pPr fontAlgn="base"/>
            <a:endParaRPr lang="en-US" sz="1400" dirty="0">
              <a:solidFill>
                <a:srgbClr val="8D9196"/>
              </a:solidFill>
              <a:latin typeface="Montserrat" pitchFamily="2" charset="77"/>
            </a:endParaRPr>
          </a:p>
          <a:p>
            <a:pPr rtl="0" fontAlgn="base"/>
            <a:endParaRPr lang="en-GB" sz="1400" dirty="0">
              <a:solidFill>
                <a:srgbClr val="8D9196"/>
              </a:solidFill>
              <a:effectLst/>
              <a:latin typeface="Montserrat" pitchFamily="2" charset="77"/>
            </a:endParaRPr>
          </a:p>
        </p:txBody>
      </p:sp>
      <p:sp>
        <p:nvSpPr>
          <p:cNvPr id="16" name="TextBox 15">
            <a:extLst>
              <a:ext uri="{FF2B5EF4-FFF2-40B4-BE49-F238E27FC236}">
                <a16:creationId xmlns:a16="http://schemas.microsoft.com/office/drawing/2014/main" id="{E94700C7-AA95-EDF4-1D63-C9415F69DB28}"/>
              </a:ext>
            </a:extLst>
          </p:cNvPr>
          <p:cNvSpPr txBox="1"/>
          <p:nvPr/>
        </p:nvSpPr>
        <p:spPr>
          <a:xfrm>
            <a:off x="6586602" y="4803654"/>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Key Benefit</a:t>
            </a:r>
          </a:p>
        </p:txBody>
      </p:sp>
      <p:sp>
        <p:nvSpPr>
          <p:cNvPr id="18" name="TextBox 17">
            <a:extLst>
              <a:ext uri="{FF2B5EF4-FFF2-40B4-BE49-F238E27FC236}">
                <a16:creationId xmlns:a16="http://schemas.microsoft.com/office/drawing/2014/main" id="{144605F5-7FC5-6151-B30E-5E33BB5E6103}"/>
              </a:ext>
            </a:extLst>
          </p:cNvPr>
          <p:cNvSpPr txBox="1"/>
          <p:nvPr/>
        </p:nvSpPr>
        <p:spPr>
          <a:xfrm>
            <a:off x="6586602" y="5229305"/>
            <a:ext cx="4825356" cy="738664"/>
          </a:xfrm>
          <a:prstGeom prst="rect">
            <a:avLst/>
          </a:prstGeom>
          <a:noFill/>
        </p:spPr>
        <p:txBody>
          <a:bodyPr wrap="square">
            <a:spAutoFit/>
          </a:bodyPr>
          <a:lstStyle/>
          <a:p>
            <a:pPr fontAlgn="base"/>
            <a:r>
              <a:rPr lang="en-GB" sz="1400" dirty="0">
                <a:solidFill>
                  <a:srgbClr val="8D9196"/>
                </a:solidFill>
                <a:latin typeface="Montserrat" pitchFamily="2" charset="77"/>
              </a:rPr>
              <a:t>Deep moisturizing for dry, itchy, or chapped skin.</a:t>
            </a:r>
          </a:p>
          <a:p>
            <a:pPr fontAlgn="base"/>
            <a:endParaRPr lang="en-US" sz="1400" dirty="0">
              <a:solidFill>
                <a:srgbClr val="8D9196"/>
              </a:solidFill>
              <a:latin typeface="Montserrat" pitchFamily="2" charset="77"/>
            </a:endParaRPr>
          </a:p>
          <a:p>
            <a:pPr rtl="0" fontAlgn="base"/>
            <a:endParaRPr lang="en-GB" sz="1400" dirty="0">
              <a:solidFill>
                <a:srgbClr val="8D9196"/>
              </a:solidFill>
              <a:effectLst/>
              <a:latin typeface="Montserrat" pitchFamily="2" charset="77"/>
            </a:endParaRPr>
          </a:p>
        </p:txBody>
      </p:sp>
      <p:sp>
        <p:nvSpPr>
          <p:cNvPr id="31" name="Rectangle 30">
            <a:extLst>
              <a:ext uri="{FF2B5EF4-FFF2-40B4-BE49-F238E27FC236}">
                <a16:creationId xmlns:a16="http://schemas.microsoft.com/office/drawing/2014/main" id="{F5653119-BD8F-26F5-A8AE-3321C863141A}"/>
              </a:ext>
            </a:extLst>
          </p:cNvPr>
          <p:cNvSpPr/>
          <p:nvPr/>
        </p:nvSpPr>
        <p:spPr>
          <a:xfrm>
            <a:off x="6377805" y="3864616"/>
            <a:ext cx="45719" cy="1741525"/>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pic>
        <p:nvPicPr>
          <p:cNvPr id="34" name="Picture 33">
            <a:extLst>
              <a:ext uri="{FF2B5EF4-FFF2-40B4-BE49-F238E27FC236}">
                <a16:creationId xmlns:a16="http://schemas.microsoft.com/office/drawing/2014/main" id="{ADD39E0C-E336-7B8D-5154-B84B92B77437}"/>
              </a:ext>
            </a:extLst>
          </p:cNvPr>
          <p:cNvPicPr>
            <a:picLocks/>
          </p:cNvPicPr>
          <p:nvPr/>
        </p:nvPicPr>
        <p:blipFill>
          <a:blip r:embed="rId4">
            <a:extLst>
              <a:ext uri="{28A0092B-C50C-407E-A947-70E740481C1C}">
                <a14:useLocalDpi xmlns:a14="http://schemas.microsoft.com/office/drawing/2010/main" val="0"/>
              </a:ext>
            </a:extLst>
          </a:blip>
          <a:srcRect l="16706" r="16706"/>
          <a:stretch/>
        </p:blipFill>
        <p:spPr>
          <a:xfrm>
            <a:off x="637405" y="1798442"/>
            <a:ext cx="1800000" cy="1800000"/>
          </a:xfrm>
          <a:prstGeom prst="ellipse">
            <a:avLst/>
          </a:prstGeom>
        </p:spPr>
      </p:pic>
      <p:pic>
        <p:nvPicPr>
          <p:cNvPr id="35" name="Picture 34">
            <a:extLst>
              <a:ext uri="{FF2B5EF4-FFF2-40B4-BE49-F238E27FC236}">
                <a16:creationId xmlns:a16="http://schemas.microsoft.com/office/drawing/2014/main" id="{E4D50343-7EFE-8DF6-72DF-8CAD14ECC86B}"/>
              </a:ext>
            </a:extLst>
          </p:cNvPr>
          <p:cNvPicPr>
            <a:picLocks/>
          </p:cNvPicPr>
          <p:nvPr/>
        </p:nvPicPr>
        <p:blipFill>
          <a:blip r:embed="rId5">
            <a:extLst>
              <a:ext uri="{28A0092B-C50C-407E-A947-70E740481C1C}">
                <a14:useLocalDpi xmlns:a14="http://schemas.microsoft.com/office/drawing/2010/main" val="0"/>
              </a:ext>
            </a:extLst>
          </a:blip>
          <a:srcRect l="18706" r="18706"/>
          <a:stretch/>
        </p:blipFill>
        <p:spPr>
          <a:xfrm>
            <a:off x="6377805" y="1798442"/>
            <a:ext cx="1800000" cy="1800000"/>
          </a:xfrm>
          <a:prstGeom prst="ellipse">
            <a:avLst/>
          </a:prstGeom>
        </p:spPr>
      </p:pic>
      <p:grpSp>
        <p:nvGrpSpPr>
          <p:cNvPr id="21" name="Group 20">
            <a:extLst>
              <a:ext uri="{FF2B5EF4-FFF2-40B4-BE49-F238E27FC236}">
                <a16:creationId xmlns:a16="http://schemas.microsoft.com/office/drawing/2014/main" id="{F3BC2D9A-14AC-C751-91E8-088D47CC4A11}"/>
              </a:ext>
            </a:extLst>
          </p:cNvPr>
          <p:cNvGrpSpPr/>
          <p:nvPr/>
        </p:nvGrpSpPr>
        <p:grpSpPr>
          <a:xfrm>
            <a:off x="2221276" y="2341829"/>
            <a:ext cx="2250360" cy="713226"/>
            <a:chOff x="551545" y="949028"/>
            <a:chExt cx="4638073" cy="1469985"/>
          </a:xfrm>
        </p:grpSpPr>
        <p:sp>
          <p:nvSpPr>
            <p:cNvPr id="22" name="Oval 21">
              <a:extLst>
                <a:ext uri="{FF2B5EF4-FFF2-40B4-BE49-F238E27FC236}">
                  <a16:creationId xmlns:a16="http://schemas.microsoft.com/office/drawing/2014/main" id="{F221047C-FDCB-D202-1CE3-8754AA406CCE}"/>
                </a:ext>
              </a:extLst>
            </p:cNvPr>
            <p:cNvSpPr/>
            <p:nvPr/>
          </p:nvSpPr>
          <p:spPr>
            <a:xfrm>
              <a:off x="551545" y="949028"/>
              <a:ext cx="1469985" cy="1469985"/>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white line drawing of a eye and a box&#10;&#10;Description automatically generated">
              <a:extLst>
                <a:ext uri="{FF2B5EF4-FFF2-40B4-BE49-F238E27FC236}">
                  <a16:creationId xmlns:a16="http://schemas.microsoft.com/office/drawing/2014/main" id="{11B4BF73-95EE-27FF-A090-7DB998349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808" y="1320291"/>
              <a:ext cx="727458" cy="727458"/>
            </a:xfrm>
            <a:prstGeom prst="rect">
              <a:avLst/>
            </a:prstGeom>
          </p:spPr>
        </p:pic>
        <p:sp>
          <p:nvSpPr>
            <p:cNvPr id="24" name="Oval 23">
              <a:extLst>
                <a:ext uri="{FF2B5EF4-FFF2-40B4-BE49-F238E27FC236}">
                  <a16:creationId xmlns:a16="http://schemas.microsoft.com/office/drawing/2014/main" id="{6A1A3301-EAB6-DF44-E8AF-8F8C26A2BA3E}"/>
                </a:ext>
              </a:extLst>
            </p:cNvPr>
            <p:cNvSpPr/>
            <p:nvPr/>
          </p:nvSpPr>
          <p:spPr>
            <a:xfrm>
              <a:off x="2135589" y="949028"/>
              <a:ext cx="1469985" cy="1469985"/>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32EF4DFD-3BB6-9A9B-3E31-A2B985B9F60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386855" y="1235018"/>
              <a:ext cx="898003" cy="898003"/>
            </a:xfrm>
            <a:prstGeom prst="rect">
              <a:avLst/>
            </a:prstGeom>
          </p:spPr>
        </p:pic>
        <p:sp>
          <p:nvSpPr>
            <p:cNvPr id="26" name="Oval 25">
              <a:extLst>
                <a:ext uri="{FF2B5EF4-FFF2-40B4-BE49-F238E27FC236}">
                  <a16:creationId xmlns:a16="http://schemas.microsoft.com/office/drawing/2014/main" id="{72EC348B-FB04-0DC6-84B5-CBD76B5A42E5}"/>
                </a:ext>
              </a:extLst>
            </p:cNvPr>
            <p:cNvSpPr/>
            <p:nvPr/>
          </p:nvSpPr>
          <p:spPr>
            <a:xfrm>
              <a:off x="3719633" y="949028"/>
              <a:ext cx="1469985" cy="1469985"/>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6F87750-5D86-1B0F-D45A-989AFA41FD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970899" y="1235018"/>
              <a:ext cx="898003" cy="898003"/>
            </a:xfrm>
            <a:prstGeom prst="rect">
              <a:avLst/>
            </a:prstGeom>
          </p:spPr>
        </p:pic>
      </p:grpSp>
      <p:grpSp>
        <p:nvGrpSpPr>
          <p:cNvPr id="36" name="Group 35">
            <a:extLst>
              <a:ext uri="{FF2B5EF4-FFF2-40B4-BE49-F238E27FC236}">
                <a16:creationId xmlns:a16="http://schemas.microsoft.com/office/drawing/2014/main" id="{1DFF1437-2EC1-A9A6-C25D-D383A1501F11}"/>
              </a:ext>
            </a:extLst>
          </p:cNvPr>
          <p:cNvGrpSpPr/>
          <p:nvPr/>
        </p:nvGrpSpPr>
        <p:grpSpPr>
          <a:xfrm>
            <a:off x="8022636" y="2341829"/>
            <a:ext cx="2250360" cy="713226"/>
            <a:chOff x="551545" y="949028"/>
            <a:chExt cx="4638073" cy="1469985"/>
          </a:xfrm>
        </p:grpSpPr>
        <p:sp>
          <p:nvSpPr>
            <p:cNvPr id="37" name="Oval 36">
              <a:extLst>
                <a:ext uri="{FF2B5EF4-FFF2-40B4-BE49-F238E27FC236}">
                  <a16:creationId xmlns:a16="http://schemas.microsoft.com/office/drawing/2014/main" id="{3F66797E-2292-CC49-2F55-5A7300385771}"/>
                </a:ext>
              </a:extLst>
            </p:cNvPr>
            <p:cNvSpPr/>
            <p:nvPr/>
          </p:nvSpPr>
          <p:spPr>
            <a:xfrm>
              <a:off x="551545" y="949028"/>
              <a:ext cx="1469985" cy="1469985"/>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white line drawing of a eye and a box&#10;&#10;Description automatically generated">
              <a:extLst>
                <a:ext uri="{FF2B5EF4-FFF2-40B4-BE49-F238E27FC236}">
                  <a16:creationId xmlns:a16="http://schemas.microsoft.com/office/drawing/2014/main" id="{A96010BD-14AF-495D-3F70-B231454C3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808" y="1320291"/>
              <a:ext cx="727458" cy="727458"/>
            </a:xfrm>
            <a:prstGeom prst="rect">
              <a:avLst/>
            </a:prstGeom>
          </p:spPr>
        </p:pic>
        <p:sp>
          <p:nvSpPr>
            <p:cNvPr id="39" name="Oval 38">
              <a:extLst>
                <a:ext uri="{FF2B5EF4-FFF2-40B4-BE49-F238E27FC236}">
                  <a16:creationId xmlns:a16="http://schemas.microsoft.com/office/drawing/2014/main" id="{7982E5F3-E278-9841-C137-CFB43F24CF12}"/>
                </a:ext>
              </a:extLst>
            </p:cNvPr>
            <p:cNvSpPr/>
            <p:nvPr/>
          </p:nvSpPr>
          <p:spPr>
            <a:xfrm>
              <a:off x="2135589" y="949028"/>
              <a:ext cx="1469985" cy="1469985"/>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9093FA77-FD1D-1489-4BFC-BB92693DE2D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386855" y="1235018"/>
              <a:ext cx="898003" cy="898003"/>
            </a:xfrm>
            <a:prstGeom prst="rect">
              <a:avLst/>
            </a:prstGeom>
          </p:spPr>
        </p:pic>
        <p:sp>
          <p:nvSpPr>
            <p:cNvPr id="41" name="Oval 40">
              <a:extLst>
                <a:ext uri="{FF2B5EF4-FFF2-40B4-BE49-F238E27FC236}">
                  <a16:creationId xmlns:a16="http://schemas.microsoft.com/office/drawing/2014/main" id="{4B762602-397D-3257-6739-5D85D4C8766B}"/>
                </a:ext>
              </a:extLst>
            </p:cNvPr>
            <p:cNvSpPr/>
            <p:nvPr/>
          </p:nvSpPr>
          <p:spPr>
            <a:xfrm>
              <a:off x="3719633" y="949028"/>
              <a:ext cx="1469985" cy="1469985"/>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4E5538F0-1EFE-70F3-3131-CBA85325DD3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970899" y="1235018"/>
              <a:ext cx="898003" cy="898003"/>
            </a:xfrm>
            <a:prstGeom prst="rect">
              <a:avLst/>
            </a:prstGeom>
          </p:spPr>
        </p:pic>
      </p:grpSp>
    </p:spTree>
    <p:extLst>
      <p:ext uri="{BB962C8B-B14F-4D97-AF65-F5344CB8AC3E}">
        <p14:creationId xmlns:p14="http://schemas.microsoft.com/office/powerpoint/2010/main" val="751956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D25B06-4B58-F090-5F88-372628B74549}"/>
              </a:ext>
            </a:extLst>
          </p:cNvPr>
          <p:cNvSpPr/>
          <p:nvPr/>
        </p:nvSpPr>
        <p:spPr>
          <a:xfrm>
            <a:off x="1" y="1251855"/>
            <a:ext cx="12191999" cy="5606145"/>
          </a:xfrm>
          <a:prstGeom prst="rect">
            <a:avLst/>
          </a:prstGeom>
          <a:solidFill>
            <a:srgbClr val="9ADBE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19849F0-1E7A-3B65-F7BC-50724D341EBF}"/>
              </a:ext>
            </a:extLst>
          </p:cNvPr>
          <p:cNvSpPr>
            <a:spLocks noGrp="1"/>
          </p:cNvSpPr>
          <p:nvPr>
            <p:ph type="title"/>
          </p:nvPr>
        </p:nvSpPr>
        <p:spPr>
          <a:xfrm>
            <a:off x="637405" y="596408"/>
            <a:ext cx="3918857" cy="631371"/>
          </a:xfrm>
        </p:spPr>
        <p:txBody>
          <a:bodyPr>
            <a:normAutofit/>
          </a:bodyPr>
          <a:lstStyle/>
          <a:p>
            <a:r>
              <a:rPr lang="en-IE" sz="3600" dirty="0">
                <a:solidFill>
                  <a:srgbClr val="6ACCE0"/>
                </a:solidFill>
                <a:latin typeface="The Seasons Light" pitchFamily="2" charset="77"/>
              </a:rPr>
              <a:t>Key Ingredients </a:t>
            </a:r>
          </a:p>
        </p:txBody>
      </p:sp>
      <p:sp>
        <p:nvSpPr>
          <p:cNvPr id="6" name="TextBox 5">
            <a:extLst>
              <a:ext uri="{FF2B5EF4-FFF2-40B4-BE49-F238E27FC236}">
                <a16:creationId xmlns:a16="http://schemas.microsoft.com/office/drawing/2014/main" id="{B33B9DDC-646A-34AA-DFBD-733B3D19B516}"/>
              </a:ext>
            </a:extLst>
          </p:cNvPr>
          <p:cNvSpPr txBox="1"/>
          <p:nvPr/>
        </p:nvSpPr>
        <p:spPr>
          <a:xfrm>
            <a:off x="828354" y="3849382"/>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Milk Peptides</a:t>
            </a:r>
          </a:p>
        </p:txBody>
      </p:sp>
      <p:sp>
        <p:nvSpPr>
          <p:cNvPr id="8" name="TextBox 7">
            <a:extLst>
              <a:ext uri="{FF2B5EF4-FFF2-40B4-BE49-F238E27FC236}">
                <a16:creationId xmlns:a16="http://schemas.microsoft.com/office/drawing/2014/main" id="{B59DABAF-82C7-7B40-69BE-082782E17D16}"/>
              </a:ext>
            </a:extLst>
          </p:cNvPr>
          <p:cNvSpPr txBox="1"/>
          <p:nvPr/>
        </p:nvSpPr>
        <p:spPr>
          <a:xfrm>
            <a:off x="6586602" y="3849382"/>
            <a:ext cx="3426212" cy="369332"/>
          </a:xfrm>
          <a:prstGeom prst="rect">
            <a:avLst/>
          </a:prstGeom>
          <a:noFill/>
        </p:spPr>
        <p:txBody>
          <a:bodyPr wrap="square">
            <a:spAutoFit/>
          </a:bodyPr>
          <a:lstStyle/>
          <a:p>
            <a:pPr rtl="0" fontAlgn="base"/>
            <a:r>
              <a:rPr lang="en-US" sz="1800" dirty="0">
                <a:solidFill>
                  <a:srgbClr val="6ACCE0"/>
                </a:solidFill>
                <a:effectLst/>
                <a:latin typeface="Montserrat Medium" pitchFamily="2" charset="77"/>
              </a:rPr>
              <a:t>Macadamia Seed Oil</a:t>
            </a:r>
          </a:p>
        </p:txBody>
      </p:sp>
      <p:sp>
        <p:nvSpPr>
          <p:cNvPr id="9" name="TextBox 8">
            <a:extLst>
              <a:ext uri="{FF2B5EF4-FFF2-40B4-BE49-F238E27FC236}">
                <a16:creationId xmlns:a16="http://schemas.microsoft.com/office/drawing/2014/main" id="{707E3C01-CF61-A9EB-BDC9-3BD853D22DEF}"/>
              </a:ext>
            </a:extLst>
          </p:cNvPr>
          <p:cNvSpPr txBox="1"/>
          <p:nvPr/>
        </p:nvSpPr>
        <p:spPr>
          <a:xfrm>
            <a:off x="828354" y="4273475"/>
            <a:ext cx="4825356" cy="738664"/>
          </a:xfrm>
          <a:prstGeom prst="rect">
            <a:avLst/>
          </a:prstGeom>
          <a:noFill/>
        </p:spPr>
        <p:txBody>
          <a:bodyPr wrap="square">
            <a:spAutoFit/>
          </a:bodyPr>
          <a:lstStyle/>
          <a:p>
            <a:pPr fontAlgn="base"/>
            <a:r>
              <a:rPr lang="en-US" sz="1400" dirty="0">
                <a:solidFill>
                  <a:srgbClr val="8D9196"/>
                </a:solidFill>
                <a:latin typeface="Montserrat" pitchFamily="2" charset="77"/>
              </a:rPr>
              <a:t>Naturally sourced from milk in its bio-activated and stabilized form. </a:t>
            </a:r>
          </a:p>
          <a:p>
            <a:pPr rtl="0" fontAlgn="base"/>
            <a:endParaRPr lang="en-GB" sz="1400" dirty="0">
              <a:solidFill>
                <a:srgbClr val="8D9196"/>
              </a:solidFill>
              <a:effectLst/>
              <a:latin typeface="Montserrat" pitchFamily="2" charset="77"/>
            </a:endParaRPr>
          </a:p>
        </p:txBody>
      </p:sp>
      <p:sp>
        <p:nvSpPr>
          <p:cNvPr id="11" name="TextBox 10">
            <a:extLst>
              <a:ext uri="{FF2B5EF4-FFF2-40B4-BE49-F238E27FC236}">
                <a16:creationId xmlns:a16="http://schemas.microsoft.com/office/drawing/2014/main" id="{5387AB55-DFCC-C459-4BD4-10D0BF1EFC88}"/>
              </a:ext>
            </a:extLst>
          </p:cNvPr>
          <p:cNvSpPr txBox="1"/>
          <p:nvPr/>
        </p:nvSpPr>
        <p:spPr>
          <a:xfrm>
            <a:off x="6586601" y="4273475"/>
            <a:ext cx="4591687" cy="954107"/>
          </a:xfrm>
          <a:prstGeom prst="rect">
            <a:avLst/>
          </a:prstGeom>
          <a:noFill/>
        </p:spPr>
        <p:txBody>
          <a:bodyPr wrap="square">
            <a:spAutoFit/>
          </a:bodyPr>
          <a:lstStyle/>
          <a:p>
            <a:pPr fontAlgn="base"/>
            <a:r>
              <a:rPr lang="en-US" sz="1400" dirty="0">
                <a:solidFill>
                  <a:srgbClr val="8D9196"/>
                </a:solidFill>
                <a:latin typeface="Montserrat" pitchFamily="2" charset="77"/>
              </a:rPr>
              <a:t>Oil extracted from the nut of the macadamia tree.</a:t>
            </a:r>
          </a:p>
          <a:p>
            <a:pPr fontAlgn="base"/>
            <a:endParaRPr lang="en-GB" sz="1400" dirty="0">
              <a:solidFill>
                <a:srgbClr val="8D9196"/>
              </a:solidFill>
              <a:latin typeface="Montserrat" pitchFamily="2" charset="77"/>
            </a:endParaRPr>
          </a:p>
          <a:p>
            <a:pPr rtl="0" fontAlgn="base"/>
            <a:endParaRPr lang="en-GB" sz="1400" dirty="0">
              <a:solidFill>
                <a:srgbClr val="8D9196"/>
              </a:solidFill>
              <a:effectLst/>
              <a:latin typeface="Montserrat" pitchFamily="2" charset="77"/>
            </a:endParaRPr>
          </a:p>
        </p:txBody>
      </p:sp>
      <p:sp>
        <p:nvSpPr>
          <p:cNvPr id="13" name="TextBox 12">
            <a:extLst>
              <a:ext uri="{FF2B5EF4-FFF2-40B4-BE49-F238E27FC236}">
                <a16:creationId xmlns:a16="http://schemas.microsoft.com/office/drawing/2014/main" id="{24BAA5AA-5EB1-4DBA-AB84-7E8D4002066E}"/>
              </a:ext>
            </a:extLst>
          </p:cNvPr>
          <p:cNvSpPr txBox="1"/>
          <p:nvPr/>
        </p:nvSpPr>
        <p:spPr>
          <a:xfrm>
            <a:off x="828354" y="4891373"/>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Key Benefit</a:t>
            </a:r>
          </a:p>
        </p:txBody>
      </p:sp>
      <p:sp>
        <p:nvSpPr>
          <p:cNvPr id="14" name="TextBox 13">
            <a:extLst>
              <a:ext uri="{FF2B5EF4-FFF2-40B4-BE49-F238E27FC236}">
                <a16:creationId xmlns:a16="http://schemas.microsoft.com/office/drawing/2014/main" id="{7FD1A4A3-2F15-FFEC-82EE-06282CE123BC}"/>
              </a:ext>
            </a:extLst>
          </p:cNvPr>
          <p:cNvSpPr txBox="1"/>
          <p:nvPr/>
        </p:nvSpPr>
        <p:spPr>
          <a:xfrm>
            <a:off x="828354" y="5317024"/>
            <a:ext cx="4825356" cy="1384995"/>
          </a:xfrm>
          <a:prstGeom prst="rect">
            <a:avLst/>
          </a:prstGeom>
          <a:noFill/>
        </p:spPr>
        <p:txBody>
          <a:bodyPr wrap="square">
            <a:spAutoFit/>
          </a:bodyPr>
          <a:lstStyle/>
          <a:p>
            <a:pPr fontAlgn="base"/>
            <a:r>
              <a:rPr lang="en-US" sz="1400" dirty="0">
                <a:solidFill>
                  <a:srgbClr val="8D9196"/>
                </a:solidFill>
                <a:latin typeface="Montserrat" pitchFamily="2" charset="77"/>
              </a:rPr>
              <a:t>To reduce the appearance of fine lines and wrinkles and improve the appearance of skin firmness.</a:t>
            </a:r>
          </a:p>
          <a:p>
            <a:pPr fontAlgn="base"/>
            <a:endParaRPr lang="en-US" sz="1400" dirty="0">
              <a:solidFill>
                <a:srgbClr val="8D9196"/>
              </a:solidFill>
              <a:latin typeface="Montserrat" pitchFamily="2" charset="77"/>
            </a:endParaRPr>
          </a:p>
          <a:p>
            <a:pPr fontAlgn="base"/>
            <a:endParaRPr lang="en-US" sz="1400" dirty="0">
              <a:solidFill>
                <a:srgbClr val="8D9196"/>
              </a:solidFill>
              <a:latin typeface="Montserrat" pitchFamily="2" charset="77"/>
            </a:endParaRPr>
          </a:p>
          <a:p>
            <a:pPr fontAlgn="base"/>
            <a:endParaRPr lang="en-US" sz="1400" dirty="0">
              <a:solidFill>
                <a:srgbClr val="8D9196"/>
              </a:solidFill>
              <a:latin typeface="Montserrat" pitchFamily="2" charset="77"/>
            </a:endParaRPr>
          </a:p>
          <a:p>
            <a:pPr rtl="0" fontAlgn="base"/>
            <a:endParaRPr lang="en-GB" sz="1400" dirty="0">
              <a:solidFill>
                <a:srgbClr val="8D9196"/>
              </a:solidFill>
              <a:effectLst/>
              <a:latin typeface="Montserrat" pitchFamily="2" charset="77"/>
            </a:endParaRPr>
          </a:p>
        </p:txBody>
      </p:sp>
      <p:sp>
        <p:nvSpPr>
          <p:cNvPr id="16" name="TextBox 15">
            <a:extLst>
              <a:ext uri="{FF2B5EF4-FFF2-40B4-BE49-F238E27FC236}">
                <a16:creationId xmlns:a16="http://schemas.microsoft.com/office/drawing/2014/main" id="{E94700C7-AA95-EDF4-1D63-C9415F69DB28}"/>
              </a:ext>
            </a:extLst>
          </p:cNvPr>
          <p:cNvSpPr txBox="1"/>
          <p:nvPr/>
        </p:nvSpPr>
        <p:spPr>
          <a:xfrm>
            <a:off x="6586602" y="4891373"/>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Key Benefit</a:t>
            </a:r>
          </a:p>
        </p:txBody>
      </p:sp>
      <p:sp>
        <p:nvSpPr>
          <p:cNvPr id="18" name="TextBox 17">
            <a:extLst>
              <a:ext uri="{FF2B5EF4-FFF2-40B4-BE49-F238E27FC236}">
                <a16:creationId xmlns:a16="http://schemas.microsoft.com/office/drawing/2014/main" id="{144605F5-7FC5-6151-B30E-5E33BB5E6103}"/>
              </a:ext>
            </a:extLst>
          </p:cNvPr>
          <p:cNvSpPr txBox="1"/>
          <p:nvPr/>
        </p:nvSpPr>
        <p:spPr>
          <a:xfrm>
            <a:off x="6586602" y="5317024"/>
            <a:ext cx="4825356" cy="954107"/>
          </a:xfrm>
          <a:prstGeom prst="rect">
            <a:avLst/>
          </a:prstGeom>
          <a:noFill/>
        </p:spPr>
        <p:txBody>
          <a:bodyPr wrap="square">
            <a:spAutoFit/>
          </a:bodyPr>
          <a:lstStyle/>
          <a:p>
            <a:pPr fontAlgn="base"/>
            <a:r>
              <a:rPr lang="en-US" sz="1400" dirty="0">
                <a:solidFill>
                  <a:srgbClr val="8D9196"/>
                </a:solidFill>
                <a:latin typeface="Montserrat" pitchFamily="2" charset="77"/>
              </a:rPr>
              <a:t>Closely resembles human sebum, the skin’s natural moisturizer. </a:t>
            </a:r>
            <a:endParaRPr lang="en-GB" sz="1400" dirty="0">
              <a:solidFill>
                <a:srgbClr val="8D9196"/>
              </a:solidFill>
              <a:latin typeface="Montserrat" pitchFamily="2" charset="77"/>
            </a:endParaRPr>
          </a:p>
          <a:p>
            <a:pPr fontAlgn="base"/>
            <a:endParaRPr lang="en-US" sz="1400" dirty="0">
              <a:solidFill>
                <a:srgbClr val="8D9196"/>
              </a:solidFill>
              <a:latin typeface="Montserrat" pitchFamily="2" charset="77"/>
            </a:endParaRPr>
          </a:p>
          <a:p>
            <a:pPr rtl="0" fontAlgn="base"/>
            <a:endParaRPr lang="en-GB" sz="1400" dirty="0">
              <a:solidFill>
                <a:srgbClr val="8D9196"/>
              </a:solidFill>
              <a:effectLst/>
              <a:latin typeface="Montserrat" pitchFamily="2" charset="77"/>
            </a:endParaRPr>
          </a:p>
        </p:txBody>
      </p:sp>
      <p:pic>
        <p:nvPicPr>
          <p:cNvPr id="34" name="Picture 33">
            <a:extLst>
              <a:ext uri="{FF2B5EF4-FFF2-40B4-BE49-F238E27FC236}">
                <a16:creationId xmlns:a16="http://schemas.microsoft.com/office/drawing/2014/main" id="{ADD39E0C-E336-7B8D-5154-B84B92B77437}"/>
              </a:ext>
            </a:extLst>
          </p:cNvPr>
          <p:cNvPicPr>
            <a:picLocks/>
          </p:cNvPicPr>
          <p:nvPr/>
        </p:nvPicPr>
        <p:blipFill>
          <a:blip r:embed="rId3">
            <a:extLst>
              <a:ext uri="{28A0092B-C50C-407E-A947-70E740481C1C}">
                <a14:useLocalDpi xmlns:a14="http://schemas.microsoft.com/office/drawing/2010/main" val="0"/>
              </a:ext>
            </a:extLst>
          </a:blip>
          <a:srcRect l="16706" r="16706"/>
          <a:stretch/>
        </p:blipFill>
        <p:spPr>
          <a:xfrm>
            <a:off x="637405" y="1798442"/>
            <a:ext cx="1800000" cy="1800000"/>
          </a:xfrm>
          <a:prstGeom prst="ellipse">
            <a:avLst/>
          </a:prstGeom>
        </p:spPr>
      </p:pic>
      <p:pic>
        <p:nvPicPr>
          <p:cNvPr id="35" name="Picture 34">
            <a:extLst>
              <a:ext uri="{FF2B5EF4-FFF2-40B4-BE49-F238E27FC236}">
                <a16:creationId xmlns:a16="http://schemas.microsoft.com/office/drawing/2014/main" id="{E4D50343-7EFE-8DF6-72DF-8CAD14ECC86B}"/>
              </a:ext>
            </a:extLst>
          </p:cNvPr>
          <p:cNvPicPr>
            <a:picLocks/>
          </p:cNvPicPr>
          <p:nvPr/>
        </p:nvPicPr>
        <p:blipFill>
          <a:blip r:embed="rId4">
            <a:extLst>
              <a:ext uri="{28A0092B-C50C-407E-A947-70E740481C1C}">
                <a14:useLocalDpi xmlns:a14="http://schemas.microsoft.com/office/drawing/2010/main" val="0"/>
              </a:ext>
            </a:extLst>
          </a:blip>
          <a:srcRect l="18353" r="18353"/>
          <a:stretch/>
        </p:blipFill>
        <p:spPr>
          <a:xfrm>
            <a:off x="6377805" y="1800000"/>
            <a:ext cx="1800000" cy="1800000"/>
          </a:xfrm>
          <a:prstGeom prst="ellipse">
            <a:avLst/>
          </a:prstGeom>
        </p:spPr>
      </p:pic>
      <p:grpSp>
        <p:nvGrpSpPr>
          <p:cNvPr id="19" name="Group 18">
            <a:extLst>
              <a:ext uri="{FF2B5EF4-FFF2-40B4-BE49-F238E27FC236}">
                <a16:creationId xmlns:a16="http://schemas.microsoft.com/office/drawing/2014/main" id="{32F685AE-D43A-2541-EC9A-461771006819}"/>
              </a:ext>
            </a:extLst>
          </p:cNvPr>
          <p:cNvGrpSpPr/>
          <p:nvPr/>
        </p:nvGrpSpPr>
        <p:grpSpPr>
          <a:xfrm>
            <a:off x="2363610" y="2406053"/>
            <a:ext cx="1482477" cy="713226"/>
            <a:chOff x="4746140" y="820127"/>
            <a:chExt cx="1482477" cy="713226"/>
          </a:xfrm>
        </p:grpSpPr>
        <p:sp>
          <p:nvSpPr>
            <p:cNvPr id="2" name="Oval 1">
              <a:extLst>
                <a:ext uri="{FF2B5EF4-FFF2-40B4-BE49-F238E27FC236}">
                  <a16:creationId xmlns:a16="http://schemas.microsoft.com/office/drawing/2014/main" id="{68D971B7-616D-76A0-72F3-D778131B44DF}"/>
                </a:ext>
              </a:extLst>
            </p:cNvPr>
            <p:cNvSpPr/>
            <p:nvPr/>
          </p:nvSpPr>
          <p:spPr>
            <a:xfrm>
              <a:off x="4746140" y="820127"/>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line drawing of a eye and a box&#10;&#10;Description automatically generated">
              <a:extLst>
                <a:ext uri="{FF2B5EF4-FFF2-40B4-BE49-F238E27FC236}">
                  <a16:creationId xmlns:a16="http://schemas.microsoft.com/office/drawing/2014/main" id="{C09E1734-B748-6F66-7155-CE9FDEFED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6274" y="1000261"/>
              <a:ext cx="352957" cy="352957"/>
            </a:xfrm>
            <a:prstGeom prst="rect">
              <a:avLst/>
            </a:prstGeom>
          </p:spPr>
        </p:pic>
        <p:sp>
          <p:nvSpPr>
            <p:cNvPr id="10" name="Oval 9">
              <a:extLst>
                <a:ext uri="{FF2B5EF4-FFF2-40B4-BE49-F238E27FC236}">
                  <a16:creationId xmlns:a16="http://schemas.microsoft.com/office/drawing/2014/main" id="{2B8A4C7B-23D3-F9BF-4031-EFEEBA9BDBEE}"/>
                </a:ext>
              </a:extLst>
            </p:cNvPr>
            <p:cNvSpPr/>
            <p:nvPr/>
          </p:nvSpPr>
          <p:spPr>
            <a:xfrm>
              <a:off x="5515391" y="820127"/>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37DD9F6-D225-1C30-D65D-2E6017A0CB6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37303" y="958887"/>
              <a:ext cx="435705" cy="435705"/>
            </a:xfrm>
            <a:prstGeom prst="rect">
              <a:avLst/>
            </a:prstGeom>
          </p:spPr>
        </p:pic>
      </p:grpSp>
      <p:grpSp>
        <p:nvGrpSpPr>
          <p:cNvPr id="29" name="Group 28">
            <a:extLst>
              <a:ext uri="{FF2B5EF4-FFF2-40B4-BE49-F238E27FC236}">
                <a16:creationId xmlns:a16="http://schemas.microsoft.com/office/drawing/2014/main" id="{31CAA62A-B19E-15BD-DF6A-AF0D9329F02F}"/>
              </a:ext>
            </a:extLst>
          </p:cNvPr>
          <p:cNvGrpSpPr/>
          <p:nvPr/>
        </p:nvGrpSpPr>
        <p:grpSpPr>
          <a:xfrm>
            <a:off x="8131077" y="2401901"/>
            <a:ext cx="2689867" cy="713226"/>
            <a:chOff x="8684593" y="895243"/>
            <a:chExt cx="2689867" cy="713226"/>
          </a:xfrm>
        </p:grpSpPr>
        <p:pic>
          <p:nvPicPr>
            <p:cNvPr id="17" name="Picture 16" descr="A white line drawing of a eye and a box&#10;&#10;Description automatically generated">
              <a:extLst>
                <a:ext uri="{FF2B5EF4-FFF2-40B4-BE49-F238E27FC236}">
                  <a16:creationId xmlns:a16="http://schemas.microsoft.com/office/drawing/2014/main" id="{6C0D1EAA-9EB7-2F6E-0978-8371C071EA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1503" y="1075378"/>
              <a:ext cx="352957" cy="352957"/>
            </a:xfrm>
            <a:prstGeom prst="rect">
              <a:avLst/>
            </a:prstGeom>
          </p:spPr>
        </p:pic>
        <p:sp>
          <p:nvSpPr>
            <p:cNvPr id="22" name="Oval 21">
              <a:extLst>
                <a:ext uri="{FF2B5EF4-FFF2-40B4-BE49-F238E27FC236}">
                  <a16:creationId xmlns:a16="http://schemas.microsoft.com/office/drawing/2014/main" id="{F221047C-FDCB-D202-1CE3-8754AA406CCE}"/>
                </a:ext>
              </a:extLst>
            </p:cNvPr>
            <p:cNvSpPr/>
            <p:nvPr/>
          </p:nvSpPr>
          <p:spPr>
            <a:xfrm>
              <a:off x="8684593" y="895243"/>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white line drawing of a eye and a box&#10;&#10;Description automatically generated">
              <a:extLst>
                <a:ext uri="{FF2B5EF4-FFF2-40B4-BE49-F238E27FC236}">
                  <a16:creationId xmlns:a16="http://schemas.microsoft.com/office/drawing/2014/main" id="{11B4BF73-95EE-27FF-A090-7DB998349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4727" y="1075377"/>
              <a:ext cx="352957" cy="352957"/>
            </a:xfrm>
            <a:prstGeom prst="rect">
              <a:avLst/>
            </a:prstGeom>
          </p:spPr>
        </p:pic>
        <p:sp>
          <p:nvSpPr>
            <p:cNvPr id="24" name="Oval 23">
              <a:extLst>
                <a:ext uri="{FF2B5EF4-FFF2-40B4-BE49-F238E27FC236}">
                  <a16:creationId xmlns:a16="http://schemas.microsoft.com/office/drawing/2014/main" id="{6A1A3301-EAB6-DF44-E8AF-8F8C26A2BA3E}"/>
                </a:ext>
              </a:extLst>
            </p:cNvPr>
            <p:cNvSpPr/>
            <p:nvPr/>
          </p:nvSpPr>
          <p:spPr>
            <a:xfrm>
              <a:off x="9453160" y="895243"/>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32EF4DFD-3BB6-9A9B-3E31-A2B985B9F60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575072" y="1034003"/>
              <a:ext cx="435705" cy="435705"/>
            </a:xfrm>
            <a:prstGeom prst="rect">
              <a:avLst/>
            </a:prstGeom>
          </p:spPr>
        </p:pic>
        <p:sp>
          <p:nvSpPr>
            <p:cNvPr id="26" name="Oval 25">
              <a:extLst>
                <a:ext uri="{FF2B5EF4-FFF2-40B4-BE49-F238E27FC236}">
                  <a16:creationId xmlns:a16="http://schemas.microsoft.com/office/drawing/2014/main" id="{72EC348B-FB04-0DC6-84B5-CBD76B5A42E5}"/>
                </a:ext>
              </a:extLst>
            </p:cNvPr>
            <p:cNvSpPr/>
            <p:nvPr/>
          </p:nvSpPr>
          <p:spPr>
            <a:xfrm>
              <a:off x="10221727" y="895243"/>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6F87750-5D86-1B0F-D45A-989AFA41FDA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343639" y="1034003"/>
              <a:ext cx="435705" cy="435705"/>
            </a:xfrm>
            <a:prstGeom prst="rect">
              <a:avLst/>
            </a:prstGeom>
          </p:spPr>
        </p:pic>
      </p:grpSp>
      <p:sp>
        <p:nvSpPr>
          <p:cNvPr id="32" name="Rectangle 31">
            <a:extLst>
              <a:ext uri="{FF2B5EF4-FFF2-40B4-BE49-F238E27FC236}">
                <a16:creationId xmlns:a16="http://schemas.microsoft.com/office/drawing/2014/main" id="{B85E62AD-F8A5-A365-15B6-BD2A79495415}"/>
              </a:ext>
            </a:extLst>
          </p:cNvPr>
          <p:cNvSpPr/>
          <p:nvPr/>
        </p:nvSpPr>
        <p:spPr>
          <a:xfrm>
            <a:off x="6377805" y="3864616"/>
            <a:ext cx="45719" cy="2031325"/>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sp>
        <p:nvSpPr>
          <p:cNvPr id="7" name="Rectangle 6">
            <a:extLst>
              <a:ext uri="{FF2B5EF4-FFF2-40B4-BE49-F238E27FC236}">
                <a16:creationId xmlns:a16="http://schemas.microsoft.com/office/drawing/2014/main" id="{3936BEDE-350C-3A08-4C91-56DF0CACEE0E}"/>
              </a:ext>
            </a:extLst>
          </p:cNvPr>
          <p:cNvSpPr/>
          <p:nvPr/>
        </p:nvSpPr>
        <p:spPr>
          <a:xfrm>
            <a:off x="632325" y="3864616"/>
            <a:ext cx="45719" cy="2031325"/>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spTree>
    <p:extLst>
      <p:ext uri="{BB962C8B-B14F-4D97-AF65-F5344CB8AC3E}">
        <p14:creationId xmlns:p14="http://schemas.microsoft.com/office/powerpoint/2010/main" val="2340949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D25B06-4B58-F090-5F88-372628B74549}"/>
              </a:ext>
            </a:extLst>
          </p:cNvPr>
          <p:cNvSpPr/>
          <p:nvPr/>
        </p:nvSpPr>
        <p:spPr>
          <a:xfrm>
            <a:off x="1" y="1251855"/>
            <a:ext cx="12191999" cy="5606145"/>
          </a:xfrm>
          <a:prstGeom prst="rect">
            <a:avLst/>
          </a:prstGeom>
          <a:solidFill>
            <a:srgbClr val="9ADBE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19849F0-1E7A-3B65-F7BC-50724D341EBF}"/>
              </a:ext>
            </a:extLst>
          </p:cNvPr>
          <p:cNvSpPr>
            <a:spLocks noGrp="1"/>
          </p:cNvSpPr>
          <p:nvPr>
            <p:ph type="title"/>
          </p:nvPr>
        </p:nvSpPr>
        <p:spPr>
          <a:xfrm>
            <a:off x="637405" y="596408"/>
            <a:ext cx="3918857" cy="631371"/>
          </a:xfrm>
        </p:spPr>
        <p:txBody>
          <a:bodyPr>
            <a:normAutofit/>
          </a:bodyPr>
          <a:lstStyle/>
          <a:p>
            <a:r>
              <a:rPr lang="en-IE" sz="3600" dirty="0">
                <a:solidFill>
                  <a:srgbClr val="6ACCE0"/>
                </a:solidFill>
                <a:latin typeface="The Seasons Light" pitchFamily="2" charset="77"/>
              </a:rPr>
              <a:t>Key Ingredients </a:t>
            </a:r>
          </a:p>
        </p:txBody>
      </p:sp>
      <p:sp>
        <p:nvSpPr>
          <p:cNvPr id="20" name="Rectangle 19">
            <a:extLst>
              <a:ext uri="{FF2B5EF4-FFF2-40B4-BE49-F238E27FC236}">
                <a16:creationId xmlns:a16="http://schemas.microsoft.com/office/drawing/2014/main" id="{B3F31046-FE50-B4CA-A825-A0F2B567F800}"/>
              </a:ext>
            </a:extLst>
          </p:cNvPr>
          <p:cNvSpPr/>
          <p:nvPr/>
        </p:nvSpPr>
        <p:spPr>
          <a:xfrm>
            <a:off x="637405" y="3840539"/>
            <a:ext cx="45719" cy="1050834"/>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sp>
        <p:nvSpPr>
          <p:cNvPr id="6" name="TextBox 5">
            <a:extLst>
              <a:ext uri="{FF2B5EF4-FFF2-40B4-BE49-F238E27FC236}">
                <a16:creationId xmlns:a16="http://schemas.microsoft.com/office/drawing/2014/main" id="{B33B9DDC-646A-34AA-DFBD-733B3D19B516}"/>
              </a:ext>
            </a:extLst>
          </p:cNvPr>
          <p:cNvSpPr txBox="1"/>
          <p:nvPr/>
        </p:nvSpPr>
        <p:spPr>
          <a:xfrm>
            <a:off x="828354" y="3849382"/>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Morning Butter</a:t>
            </a:r>
          </a:p>
        </p:txBody>
      </p:sp>
      <p:sp>
        <p:nvSpPr>
          <p:cNvPr id="8" name="TextBox 7">
            <a:extLst>
              <a:ext uri="{FF2B5EF4-FFF2-40B4-BE49-F238E27FC236}">
                <a16:creationId xmlns:a16="http://schemas.microsoft.com/office/drawing/2014/main" id="{B59DABAF-82C7-7B40-69BE-082782E17D16}"/>
              </a:ext>
            </a:extLst>
          </p:cNvPr>
          <p:cNvSpPr txBox="1"/>
          <p:nvPr/>
        </p:nvSpPr>
        <p:spPr>
          <a:xfrm>
            <a:off x="6586602" y="3849382"/>
            <a:ext cx="3426212" cy="369332"/>
          </a:xfrm>
          <a:prstGeom prst="rect">
            <a:avLst/>
          </a:prstGeom>
          <a:noFill/>
        </p:spPr>
        <p:txBody>
          <a:bodyPr wrap="square">
            <a:spAutoFit/>
          </a:bodyPr>
          <a:lstStyle/>
          <a:p>
            <a:pPr rtl="0" fontAlgn="base"/>
            <a:r>
              <a:rPr lang="en-US" sz="1800" dirty="0">
                <a:solidFill>
                  <a:srgbClr val="6ACCE0"/>
                </a:solidFill>
                <a:effectLst/>
                <a:latin typeface="Montserrat Medium" pitchFamily="2" charset="77"/>
              </a:rPr>
              <a:t>Jojoba Oil</a:t>
            </a:r>
          </a:p>
        </p:txBody>
      </p:sp>
      <p:sp>
        <p:nvSpPr>
          <p:cNvPr id="9" name="TextBox 8">
            <a:extLst>
              <a:ext uri="{FF2B5EF4-FFF2-40B4-BE49-F238E27FC236}">
                <a16:creationId xmlns:a16="http://schemas.microsoft.com/office/drawing/2014/main" id="{707E3C01-CF61-A9EB-BDC9-3BD853D22DEF}"/>
              </a:ext>
            </a:extLst>
          </p:cNvPr>
          <p:cNvSpPr txBox="1"/>
          <p:nvPr/>
        </p:nvSpPr>
        <p:spPr>
          <a:xfrm>
            <a:off x="828354" y="4273475"/>
            <a:ext cx="4825356" cy="954107"/>
          </a:xfrm>
          <a:prstGeom prst="rect">
            <a:avLst/>
          </a:prstGeom>
          <a:noFill/>
        </p:spPr>
        <p:txBody>
          <a:bodyPr wrap="square">
            <a:spAutoFit/>
          </a:bodyPr>
          <a:lstStyle/>
          <a:p>
            <a:pPr fontAlgn="base"/>
            <a:r>
              <a:rPr lang="en-US" sz="1400" dirty="0">
                <a:solidFill>
                  <a:srgbClr val="8D9196"/>
                </a:solidFill>
                <a:latin typeface="Montserrat" pitchFamily="2" charset="77"/>
              </a:rPr>
              <a:t>Naturally derived from the seed oil</a:t>
            </a:r>
            <a:br>
              <a:rPr lang="en-US" sz="1400" dirty="0">
                <a:solidFill>
                  <a:srgbClr val="8D9196"/>
                </a:solidFill>
                <a:latin typeface="Montserrat" pitchFamily="2" charset="77"/>
              </a:rPr>
            </a:br>
            <a:r>
              <a:rPr lang="en-US" sz="1400" dirty="0">
                <a:solidFill>
                  <a:srgbClr val="8D9196"/>
                </a:solidFill>
                <a:latin typeface="Montserrat" pitchFamily="2" charset="77"/>
              </a:rPr>
              <a:t>of India’s Moringa </a:t>
            </a:r>
            <a:r>
              <a:rPr lang="en-US" sz="1400" dirty="0" err="1">
                <a:solidFill>
                  <a:srgbClr val="8D9196"/>
                </a:solidFill>
                <a:latin typeface="Montserrat" pitchFamily="2" charset="77"/>
              </a:rPr>
              <a:t>oleigera</a:t>
            </a:r>
            <a:r>
              <a:rPr lang="en-US" sz="1400" dirty="0">
                <a:solidFill>
                  <a:srgbClr val="8D9196"/>
                </a:solidFill>
                <a:latin typeface="Montserrat" pitchFamily="2" charset="77"/>
              </a:rPr>
              <a:t> “miracle tree”.</a:t>
            </a:r>
          </a:p>
          <a:p>
            <a:pPr fontAlgn="base"/>
            <a:endParaRPr lang="en-US" sz="1400" dirty="0">
              <a:solidFill>
                <a:srgbClr val="8D9196"/>
              </a:solidFill>
              <a:latin typeface="Montserrat" pitchFamily="2" charset="77"/>
            </a:endParaRPr>
          </a:p>
          <a:p>
            <a:pPr rtl="0" fontAlgn="base"/>
            <a:endParaRPr lang="en-GB" sz="1400" dirty="0">
              <a:solidFill>
                <a:srgbClr val="8D9196"/>
              </a:solidFill>
              <a:effectLst/>
              <a:latin typeface="Montserrat" pitchFamily="2" charset="77"/>
            </a:endParaRPr>
          </a:p>
        </p:txBody>
      </p:sp>
      <p:sp>
        <p:nvSpPr>
          <p:cNvPr id="11" name="TextBox 10">
            <a:extLst>
              <a:ext uri="{FF2B5EF4-FFF2-40B4-BE49-F238E27FC236}">
                <a16:creationId xmlns:a16="http://schemas.microsoft.com/office/drawing/2014/main" id="{5387AB55-DFCC-C459-4BD4-10D0BF1EFC88}"/>
              </a:ext>
            </a:extLst>
          </p:cNvPr>
          <p:cNvSpPr txBox="1"/>
          <p:nvPr/>
        </p:nvSpPr>
        <p:spPr>
          <a:xfrm>
            <a:off x="6586602" y="4273475"/>
            <a:ext cx="4503766" cy="1169551"/>
          </a:xfrm>
          <a:prstGeom prst="rect">
            <a:avLst/>
          </a:prstGeom>
          <a:noFill/>
        </p:spPr>
        <p:txBody>
          <a:bodyPr wrap="square">
            <a:spAutoFit/>
          </a:bodyPr>
          <a:lstStyle/>
          <a:p>
            <a:pPr fontAlgn="base"/>
            <a:r>
              <a:rPr lang="en-US" sz="1400" dirty="0">
                <a:solidFill>
                  <a:srgbClr val="8D9196"/>
                </a:solidFill>
                <a:latin typeface="Montserrat" pitchFamily="2" charset="77"/>
              </a:rPr>
              <a:t>The liquid produced in the seed of the Jojoba plant. </a:t>
            </a:r>
          </a:p>
          <a:p>
            <a:pPr fontAlgn="base"/>
            <a:endParaRPr lang="en-US" sz="1400" dirty="0">
              <a:solidFill>
                <a:srgbClr val="8D9196"/>
              </a:solidFill>
              <a:latin typeface="Montserrat" pitchFamily="2" charset="77"/>
            </a:endParaRPr>
          </a:p>
          <a:p>
            <a:pPr fontAlgn="base"/>
            <a:endParaRPr lang="en-GB" sz="1400" dirty="0">
              <a:solidFill>
                <a:srgbClr val="8D9196"/>
              </a:solidFill>
              <a:latin typeface="Montserrat" pitchFamily="2" charset="77"/>
            </a:endParaRPr>
          </a:p>
          <a:p>
            <a:pPr rtl="0" fontAlgn="base"/>
            <a:endParaRPr lang="en-GB" sz="1400" dirty="0">
              <a:solidFill>
                <a:srgbClr val="8D9196"/>
              </a:solidFill>
              <a:effectLst/>
              <a:latin typeface="Montserrat" pitchFamily="2" charset="77"/>
            </a:endParaRPr>
          </a:p>
        </p:txBody>
      </p:sp>
      <p:sp>
        <p:nvSpPr>
          <p:cNvPr id="12" name="Rectangle 11">
            <a:extLst>
              <a:ext uri="{FF2B5EF4-FFF2-40B4-BE49-F238E27FC236}">
                <a16:creationId xmlns:a16="http://schemas.microsoft.com/office/drawing/2014/main" id="{704E6151-DD1A-ED89-9090-27F6EFD03767}"/>
              </a:ext>
            </a:extLst>
          </p:cNvPr>
          <p:cNvSpPr/>
          <p:nvPr/>
        </p:nvSpPr>
        <p:spPr>
          <a:xfrm>
            <a:off x="637405" y="3864616"/>
            <a:ext cx="45719" cy="1760185"/>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sp>
        <p:nvSpPr>
          <p:cNvPr id="13" name="TextBox 12">
            <a:extLst>
              <a:ext uri="{FF2B5EF4-FFF2-40B4-BE49-F238E27FC236}">
                <a16:creationId xmlns:a16="http://schemas.microsoft.com/office/drawing/2014/main" id="{24BAA5AA-5EB1-4DBA-AB84-7E8D4002066E}"/>
              </a:ext>
            </a:extLst>
          </p:cNvPr>
          <p:cNvSpPr txBox="1"/>
          <p:nvPr/>
        </p:nvSpPr>
        <p:spPr>
          <a:xfrm>
            <a:off x="828354" y="4891373"/>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Key Benefit</a:t>
            </a:r>
          </a:p>
        </p:txBody>
      </p:sp>
      <p:sp>
        <p:nvSpPr>
          <p:cNvPr id="14" name="TextBox 13">
            <a:extLst>
              <a:ext uri="{FF2B5EF4-FFF2-40B4-BE49-F238E27FC236}">
                <a16:creationId xmlns:a16="http://schemas.microsoft.com/office/drawing/2014/main" id="{7FD1A4A3-2F15-FFEC-82EE-06282CE123BC}"/>
              </a:ext>
            </a:extLst>
          </p:cNvPr>
          <p:cNvSpPr txBox="1"/>
          <p:nvPr/>
        </p:nvSpPr>
        <p:spPr>
          <a:xfrm>
            <a:off x="828354" y="5317024"/>
            <a:ext cx="4825356" cy="307777"/>
          </a:xfrm>
          <a:prstGeom prst="rect">
            <a:avLst/>
          </a:prstGeom>
          <a:noFill/>
        </p:spPr>
        <p:txBody>
          <a:bodyPr wrap="square">
            <a:spAutoFit/>
          </a:bodyPr>
          <a:lstStyle/>
          <a:p>
            <a:r>
              <a:rPr lang="en-US" sz="1400" dirty="0">
                <a:solidFill>
                  <a:srgbClr val="8D9196"/>
                </a:solidFill>
                <a:latin typeface="Montserrat" pitchFamily="2" charset="77"/>
              </a:rPr>
              <a:t>Skin hydration.</a:t>
            </a:r>
          </a:p>
        </p:txBody>
      </p:sp>
      <p:sp>
        <p:nvSpPr>
          <p:cNvPr id="16" name="TextBox 15">
            <a:extLst>
              <a:ext uri="{FF2B5EF4-FFF2-40B4-BE49-F238E27FC236}">
                <a16:creationId xmlns:a16="http://schemas.microsoft.com/office/drawing/2014/main" id="{E94700C7-AA95-EDF4-1D63-C9415F69DB28}"/>
              </a:ext>
            </a:extLst>
          </p:cNvPr>
          <p:cNvSpPr txBox="1"/>
          <p:nvPr/>
        </p:nvSpPr>
        <p:spPr>
          <a:xfrm>
            <a:off x="6586602" y="4891373"/>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Key Benefit</a:t>
            </a:r>
          </a:p>
        </p:txBody>
      </p:sp>
      <p:sp>
        <p:nvSpPr>
          <p:cNvPr id="18" name="TextBox 17">
            <a:extLst>
              <a:ext uri="{FF2B5EF4-FFF2-40B4-BE49-F238E27FC236}">
                <a16:creationId xmlns:a16="http://schemas.microsoft.com/office/drawing/2014/main" id="{144605F5-7FC5-6151-B30E-5E33BB5E6103}"/>
              </a:ext>
            </a:extLst>
          </p:cNvPr>
          <p:cNvSpPr txBox="1"/>
          <p:nvPr/>
        </p:nvSpPr>
        <p:spPr>
          <a:xfrm>
            <a:off x="6586602" y="5317024"/>
            <a:ext cx="4825356" cy="1169551"/>
          </a:xfrm>
          <a:prstGeom prst="rect">
            <a:avLst/>
          </a:prstGeom>
          <a:noFill/>
        </p:spPr>
        <p:txBody>
          <a:bodyPr wrap="square">
            <a:spAutoFit/>
          </a:bodyPr>
          <a:lstStyle/>
          <a:p>
            <a:pPr fontAlgn="base"/>
            <a:r>
              <a:rPr lang="en-US" sz="1400" dirty="0">
                <a:solidFill>
                  <a:srgbClr val="8D9196"/>
                </a:solidFill>
                <a:latin typeface="Montserrat" pitchFamily="2" charset="77"/>
              </a:rPr>
              <a:t>Helps reduce the appearance of fine lines and wrinkles. </a:t>
            </a:r>
          </a:p>
          <a:p>
            <a:pPr fontAlgn="base"/>
            <a:endParaRPr lang="en-GB" sz="1400" dirty="0">
              <a:solidFill>
                <a:srgbClr val="8D9196"/>
              </a:solidFill>
              <a:latin typeface="Montserrat" pitchFamily="2" charset="77"/>
            </a:endParaRPr>
          </a:p>
          <a:p>
            <a:pPr fontAlgn="base"/>
            <a:endParaRPr lang="en-US" sz="1400" dirty="0">
              <a:solidFill>
                <a:srgbClr val="8D9196"/>
              </a:solidFill>
              <a:latin typeface="Montserrat" pitchFamily="2" charset="77"/>
            </a:endParaRPr>
          </a:p>
          <a:p>
            <a:pPr rtl="0" fontAlgn="base"/>
            <a:endParaRPr lang="en-GB" sz="1400" dirty="0">
              <a:solidFill>
                <a:srgbClr val="8D9196"/>
              </a:solidFill>
              <a:effectLst/>
              <a:latin typeface="Montserrat" pitchFamily="2" charset="77"/>
            </a:endParaRPr>
          </a:p>
        </p:txBody>
      </p:sp>
      <p:pic>
        <p:nvPicPr>
          <p:cNvPr id="34" name="Picture 33">
            <a:extLst>
              <a:ext uri="{FF2B5EF4-FFF2-40B4-BE49-F238E27FC236}">
                <a16:creationId xmlns:a16="http://schemas.microsoft.com/office/drawing/2014/main" id="{ADD39E0C-E336-7B8D-5154-B84B92B77437}"/>
              </a:ext>
            </a:extLst>
          </p:cNvPr>
          <p:cNvPicPr>
            <a:picLocks/>
          </p:cNvPicPr>
          <p:nvPr/>
        </p:nvPicPr>
        <p:blipFill>
          <a:blip r:embed="rId3">
            <a:extLst>
              <a:ext uri="{28A0092B-C50C-407E-A947-70E740481C1C}">
                <a14:useLocalDpi xmlns:a14="http://schemas.microsoft.com/office/drawing/2010/main" val="0"/>
              </a:ext>
            </a:extLst>
          </a:blip>
          <a:srcRect l="16706" r="16706"/>
          <a:stretch/>
        </p:blipFill>
        <p:spPr>
          <a:xfrm>
            <a:off x="637405" y="1798442"/>
            <a:ext cx="1800000" cy="1800000"/>
          </a:xfrm>
          <a:prstGeom prst="ellipse">
            <a:avLst/>
          </a:prstGeom>
        </p:spPr>
      </p:pic>
      <p:pic>
        <p:nvPicPr>
          <p:cNvPr id="35" name="Picture 34">
            <a:extLst>
              <a:ext uri="{FF2B5EF4-FFF2-40B4-BE49-F238E27FC236}">
                <a16:creationId xmlns:a16="http://schemas.microsoft.com/office/drawing/2014/main" id="{E4D50343-7EFE-8DF6-72DF-8CAD14ECC86B}"/>
              </a:ext>
            </a:extLst>
          </p:cNvPr>
          <p:cNvPicPr>
            <a:picLocks/>
          </p:cNvPicPr>
          <p:nvPr/>
        </p:nvPicPr>
        <p:blipFill>
          <a:blip r:embed="rId4">
            <a:extLst>
              <a:ext uri="{28A0092B-C50C-407E-A947-70E740481C1C}">
                <a14:useLocalDpi xmlns:a14="http://schemas.microsoft.com/office/drawing/2010/main" val="0"/>
              </a:ext>
            </a:extLst>
          </a:blip>
          <a:srcRect l="12000" r="12000"/>
          <a:stretch/>
        </p:blipFill>
        <p:spPr>
          <a:xfrm>
            <a:off x="6377805" y="1798442"/>
            <a:ext cx="1800000" cy="1800000"/>
          </a:xfrm>
          <a:prstGeom prst="ellipse">
            <a:avLst/>
          </a:prstGeom>
        </p:spPr>
      </p:pic>
      <p:grpSp>
        <p:nvGrpSpPr>
          <p:cNvPr id="29" name="Group 28">
            <a:extLst>
              <a:ext uri="{FF2B5EF4-FFF2-40B4-BE49-F238E27FC236}">
                <a16:creationId xmlns:a16="http://schemas.microsoft.com/office/drawing/2014/main" id="{31CAA62A-B19E-15BD-DF6A-AF0D9329F02F}"/>
              </a:ext>
            </a:extLst>
          </p:cNvPr>
          <p:cNvGrpSpPr/>
          <p:nvPr/>
        </p:nvGrpSpPr>
        <p:grpSpPr>
          <a:xfrm>
            <a:off x="8131077" y="2401901"/>
            <a:ext cx="2689867" cy="713226"/>
            <a:chOff x="8684593" y="895243"/>
            <a:chExt cx="2689867" cy="713226"/>
          </a:xfrm>
        </p:grpSpPr>
        <p:pic>
          <p:nvPicPr>
            <p:cNvPr id="17" name="Picture 16" descr="A white line drawing of a eye and a box&#10;&#10;Description automatically generated">
              <a:extLst>
                <a:ext uri="{FF2B5EF4-FFF2-40B4-BE49-F238E27FC236}">
                  <a16:creationId xmlns:a16="http://schemas.microsoft.com/office/drawing/2014/main" id="{6C0D1EAA-9EB7-2F6E-0978-8371C071EA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1503" y="1075378"/>
              <a:ext cx="352957" cy="352957"/>
            </a:xfrm>
            <a:prstGeom prst="rect">
              <a:avLst/>
            </a:prstGeom>
          </p:spPr>
        </p:pic>
        <p:sp>
          <p:nvSpPr>
            <p:cNvPr id="22" name="Oval 21">
              <a:extLst>
                <a:ext uri="{FF2B5EF4-FFF2-40B4-BE49-F238E27FC236}">
                  <a16:creationId xmlns:a16="http://schemas.microsoft.com/office/drawing/2014/main" id="{F221047C-FDCB-D202-1CE3-8754AA406CCE}"/>
                </a:ext>
              </a:extLst>
            </p:cNvPr>
            <p:cNvSpPr/>
            <p:nvPr/>
          </p:nvSpPr>
          <p:spPr>
            <a:xfrm>
              <a:off x="8684593" y="895243"/>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white line drawing of a eye and a box&#10;&#10;Description automatically generated">
              <a:extLst>
                <a:ext uri="{FF2B5EF4-FFF2-40B4-BE49-F238E27FC236}">
                  <a16:creationId xmlns:a16="http://schemas.microsoft.com/office/drawing/2014/main" id="{11B4BF73-95EE-27FF-A090-7DB998349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4727" y="1075377"/>
              <a:ext cx="352957" cy="352957"/>
            </a:xfrm>
            <a:prstGeom prst="rect">
              <a:avLst/>
            </a:prstGeom>
          </p:spPr>
        </p:pic>
        <p:sp>
          <p:nvSpPr>
            <p:cNvPr id="24" name="Oval 23">
              <a:extLst>
                <a:ext uri="{FF2B5EF4-FFF2-40B4-BE49-F238E27FC236}">
                  <a16:creationId xmlns:a16="http://schemas.microsoft.com/office/drawing/2014/main" id="{6A1A3301-EAB6-DF44-E8AF-8F8C26A2BA3E}"/>
                </a:ext>
              </a:extLst>
            </p:cNvPr>
            <p:cNvSpPr/>
            <p:nvPr/>
          </p:nvSpPr>
          <p:spPr>
            <a:xfrm>
              <a:off x="9453160" y="895243"/>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32EF4DFD-3BB6-9A9B-3E31-A2B985B9F60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575072" y="1034003"/>
              <a:ext cx="435705" cy="435705"/>
            </a:xfrm>
            <a:prstGeom prst="rect">
              <a:avLst/>
            </a:prstGeom>
          </p:spPr>
        </p:pic>
        <p:sp>
          <p:nvSpPr>
            <p:cNvPr id="26" name="Oval 25">
              <a:extLst>
                <a:ext uri="{FF2B5EF4-FFF2-40B4-BE49-F238E27FC236}">
                  <a16:creationId xmlns:a16="http://schemas.microsoft.com/office/drawing/2014/main" id="{72EC348B-FB04-0DC6-84B5-CBD76B5A42E5}"/>
                </a:ext>
              </a:extLst>
            </p:cNvPr>
            <p:cNvSpPr/>
            <p:nvPr/>
          </p:nvSpPr>
          <p:spPr>
            <a:xfrm>
              <a:off x="10221727" y="895243"/>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6F87750-5D86-1B0F-D45A-989AFA41FD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43639" y="1034003"/>
              <a:ext cx="435705" cy="435705"/>
            </a:xfrm>
            <a:prstGeom prst="rect">
              <a:avLst/>
            </a:prstGeom>
          </p:spPr>
        </p:pic>
      </p:grpSp>
      <p:sp>
        <p:nvSpPr>
          <p:cNvPr id="32" name="Rectangle 31">
            <a:extLst>
              <a:ext uri="{FF2B5EF4-FFF2-40B4-BE49-F238E27FC236}">
                <a16:creationId xmlns:a16="http://schemas.microsoft.com/office/drawing/2014/main" id="{B85E62AD-F8A5-A365-15B6-BD2A79495415}"/>
              </a:ext>
            </a:extLst>
          </p:cNvPr>
          <p:cNvSpPr/>
          <p:nvPr/>
        </p:nvSpPr>
        <p:spPr>
          <a:xfrm>
            <a:off x="6377805" y="3864616"/>
            <a:ext cx="45719" cy="2031325"/>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grpSp>
        <p:nvGrpSpPr>
          <p:cNvPr id="21" name="Group 20">
            <a:extLst>
              <a:ext uri="{FF2B5EF4-FFF2-40B4-BE49-F238E27FC236}">
                <a16:creationId xmlns:a16="http://schemas.microsoft.com/office/drawing/2014/main" id="{11C32561-6A37-ED52-A4D1-2DADAA80581B}"/>
              </a:ext>
            </a:extLst>
          </p:cNvPr>
          <p:cNvGrpSpPr/>
          <p:nvPr/>
        </p:nvGrpSpPr>
        <p:grpSpPr>
          <a:xfrm>
            <a:off x="2360197" y="2401901"/>
            <a:ext cx="2689867" cy="713226"/>
            <a:chOff x="8684593" y="895243"/>
            <a:chExt cx="2689867" cy="713226"/>
          </a:xfrm>
        </p:grpSpPr>
        <p:pic>
          <p:nvPicPr>
            <p:cNvPr id="31" name="Picture 30" descr="A white line drawing of a eye and a box&#10;&#10;Description automatically generated">
              <a:extLst>
                <a:ext uri="{FF2B5EF4-FFF2-40B4-BE49-F238E27FC236}">
                  <a16:creationId xmlns:a16="http://schemas.microsoft.com/office/drawing/2014/main" id="{30B32E77-702C-03F9-AC7B-9859076156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1503" y="1075378"/>
              <a:ext cx="352957" cy="352957"/>
            </a:xfrm>
            <a:prstGeom prst="rect">
              <a:avLst/>
            </a:prstGeom>
          </p:spPr>
        </p:pic>
        <p:sp>
          <p:nvSpPr>
            <p:cNvPr id="33" name="Oval 32">
              <a:extLst>
                <a:ext uri="{FF2B5EF4-FFF2-40B4-BE49-F238E27FC236}">
                  <a16:creationId xmlns:a16="http://schemas.microsoft.com/office/drawing/2014/main" id="{D294006C-192F-9392-BB53-4DBAD8008A3D}"/>
                </a:ext>
              </a:extLst>
            </p:cNvPr>
            <p:cNvSpPr/>
            <p:nvPr/>
          </p:nvSpPr>
          <p:spPr>
            <a:xfrm>
              <a:off x="8684593" y="895243"/>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white line drawing of a eye and a box&#10;&#10;Description automatically generated">
              <a:extLst>
                <a:ext uri="{FF2B5EF4-FFF2-40B4-BE49-F238E27FC236}">
                  <a16:creationId xmlns:a16="http://schemas.microsoft.com/office/drawing/2014/main" id="{81997EC1-CEB5-A18A-E346-B12AD347EC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4727" y="1075377"/>
              <a:ext cx="352957" cy="352957"/>
            </a:xfrm>
            <a:prstGeom prst="rect">
              <a:avLst/>
            </a:prstGeom>
          </p:spPr>
        </p:pic>
        <p:sp>
          <p:nvSpPr>
            <p:cNvPr id="37" name="Oval 36">
              <a:extLst>
                <a:ext uri="{FF2B5EF4-FFF2-40B4-BE49-F238E27FC236}">
                  <a16:creationId xmlns:a16="http://schemas.microsoft.com/office/drawing/2014/main" id="{AB68CD6A-F7E3-C46F-2D45-E37310E1EA56}"/>
                </a:ext>
              </a:extLst>
            </p:cNvPr>
            <p:cNvSpPr/>
            <p:nvPr/>
          </p:nvSpPr>
          <p:spPr>
            <a:xfrm>
              <a:off x="9453160" y="895243"/>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F84EC066-E11C-7FC5-A3CC-8DB2E935C14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575072" y="1034003"/>
              <a:ext cx="435705" cy="435705"/>
            </a:xfrm>
            <a:prstGeom prst="rect">
              <a:avLst/>
            </a:prstGeom>
          </p:spPr>
        </p:pic>
        <p:sp>
          <p:nvSpPr>
            <p:cNvPr id="39" name="Oval 38">
              <a:extLst>
                <a:ext uri="{FF2B5EF4-FFF2-40B4-BE49-F238E27FC236}">
                  <a16:creationId xmlns:a16="http://schemas.microsoft.com/office/drawing/2014/main" id="{D8EE6EF9-953A-AAD8-A153-D71A97642AF7}"/>
                </a:ext>
              </a:extLst>
            </p:cNvPr>
            <p:cNvSpPr/>
            <p:nvPr/>
          </p:nvSpPr>
          <p:spPr>
            <a:xfrm>
              <a:off x="10221727" y="895243"/>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1799AFF8-1EA1-60ED-D243-0842B5E173E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43639" y="1034003"/>
              <a:ext cx="435705" cy="435705"/>
            </a:xfrm>
            <a:prstGeom prst="rect">
              <a:avLst/>
            </a:prstGeom>
          </p:spPr>
        </p:pic>
      </p:grpSp>
    </p:spTree>
    <p:extLst>
      <p:ext uri="{BB962C8B-B14F-4D97-AF65-F5344CB8AC3E}">
        <p14:creationId xmlns:p14="http://schemas.microsoft.com/office/powerpoint/2010/main" val="4222825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D25B06-4B58-F090-5F88-372628B74549}"/>
              </a:ext>
            </a:extLst>
          </p:cNvPr>
          <p:cNvSpPr/>
          <p:nvPr/>
        </p:nvSpPr>
        <p:spPr>
          <a:xfrm>
            <a:off x="1" y="1251855"/>
            <a:ext cx="12191999" cy="5606145"/>
          </a:xfrm>
          <a:prstGeom prst="rect">
            <a:avLst/>
          </a:prstGeom>
          <a:solidFill>
            <a:srgbClr val="9ADBE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19849F0-1E7A-3B65-F7BC-50724D341EBF}"/>
              </a:ext>
            </a:extLst>
          </p:cNvPr>
          <p:cNvSpPr>
            <a:spLocks noGrp="1"/>
          </p:cNvSpPr>
          <p:nvPr>
            <p:ph type="title"/>
          </p:nvPr>
        </p:nvSpPr>
        <p:spPr>
          <a:xfrm>
            <a:off x="637405" y="596408"/>
            <a:ext cx="3918857" cy="631371"/>
          </a:xfrm>
        </p:spPr>
        <p:txBody>
          <a:bodyPr>
            <a:normAutofit/>
          </a:bodyPr>
          <a:lstStyle/>
          <a:p>
            <a:r>
              <a:rPr lang="en-IE" sz="3600" dirty="0">
                <a:solidFill>
                  <a:srgbClr val="6ACCE0"/>
                </a:solidFill>
                <a:latin typeface="The Seasons Light" pitchFamily="2" charset="77"/>
              </a:rPr>
              <a:t>Key Ingredients </a:t>
            </a:r>
          </a:p>
        </p:txBody>
      </p:sp>
      <p:sp>
        <p:nvSpPr>
          <p:cNvPr id="20" name="Rectangle 19">
            <a:extLst>
              <a:ext uri="{FF2B5EF4-FFF2-40B4-BE49-F238E27FC236}">
                <a16:creationId xmlns:a16="http://schemas.microsoft.com/office/drawing/2014/main" id="{B3F31046-FE50-B4CA-A825-A0F2B567F800}"/>
              </a:ext>
            </a:extLst>
          </p:cNvPr>
          <p:cNvSpPr/>
          <p:nvPr/>
        </p:nvSpPr>
        <p:spPr>
          <a:xfrm>
            <a:off x="637405" y="3840539"/>
            <a:ext cx="45719" cy="1050834"/>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sp>
        <p:nvSpPr>
          <p:cNvPr id="6" name="TextBox 5">
            <a:extLst>
              <a:ext uri="{FF2B5EF4-FFF2-40B4-BE49-F238E27FC236}">
                <a16:creationId xmlns:a16="http://schemas.microsoft.com/office/drawing/2014/main" id="{B33B9DDC-646A-34AA-DFBD-733B3D19B516}"/>
              </a:ext>
            </a:extLst>
          </p:cNvPr>
          <p:cNvSpPr txBox="1"/>
          <p:nvPr/>
        </p:nvSpPr>
        <p:spPr>
          <a:xfrm>
            <a:off x="828354" y="3849382"/>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Rice Bran Oil</a:t>
            </a:r>
          </a:p>
        </p:txBody>
      </p:sp>
      <p:sp>
        <p:nvSpPr>
          <p:cNvPr id="8" name="TextBox 7">
            <a:extLst>
              <a:ext uri="{FF2B5EF4-FFF2-40B4-BE49-F238E27FC236}">
                <a16:creationId xmlns:a16="http://schemas.microsoft.com/office/drawing/2014/main" id="{B59DABAF-82C7-7B40-69BE-082782E17D16}"/>
              </a:ext>
            </a:extLst>
          </p:cNvPr>
          <p:cNvSpPr txBox="1"/>
          <p:nvPr/>
        </p:nvSpPr>
        <p:spPr>
          <a:xfrm>
            <a:off x="6586602" y="3849382"/>
            <a:ext cx="3426212" cy="369332"/>
          </a:xfrm>
          <a:prstGeom prst="rect">
            <a:avLst/>
          </a:prstGeom>
          <a:noFill/>
        </p:spPr>
        <p:txBody>
          <a:bodyPr wrap="square">
            <a:spAutoFit/>
          </a:bodyPr>
          <a:lstStyle/>
          <a:p>
            <a:pPr rtl="0" fontAlgn="base"/>
            <a:r>
              <a:rPr lang="en-US" sz="1800" dirty="0">
                <a:solidFill>
                  <a:srgbClr val="6ACCE0"/>
                </a:solidFill>
                <a:effectLst/>
                <a:latin typeface="Montserrat Medium" pitchFamily="2" charset="77"/>
              </a:rPr>
              <a:t>Rosemary Extract</a:t>
            </a:r>
          </a:p>
        </p:txBody>
      </p:sp>
      <p:sp>
        <p:nvSpPr>
          <p:cNvPr id="9" name="TextBox 8">
            <a:extLst>
              <a:ext uri="{FF2B5EF4-FFF2-40B4-BE49-F238E27FC236}">
                <a16:creationId xmlns:a16="http://schemas.microsoft.com/office/drawing/2014/main" id="{707E3C01-CF61-A9EB-BDC9-3BD853D22DEF}"/>
              </a:ext>
            </a:extLst>
          </p:cNvPr>
          <p:cNvSpPr txBox="1"/>
          <p:nvPr/>
        </p:nvSpPr>
        <p:spPr>
          <a:xfrm>
            <a:off x="828354" y="4273475"/>
            <a:ext cx="4825356" cy="954107"/>
          </a:xfrm>
          <a:prstGeom prst="rect">
            <a:avLst/>
          </a:prstGeom>
          <a:noFill/>
        </p:spPr>
        <p:txBody>
          <a:bodyPr wrap="square">
            <a:spAutoFit/>
          </a:bodyPr>
          <a:lstStyle/>
          <a:p>
            <a:r>
              <a:rPr lang="en-US" sz="1400" dirty="0">
                <a:solidFill>
                  <a:srgbClr val="8D9196"/>
                </a:solidFill>
                <a:latin typeface="Montserrat" pitchFamily="2" charset="77"/>
              </a:rPr>
              <a:t>Extracted from the outer layer of the</a:t>
            </a:r>
            <a:br>
              <a:rPr lang="en-US" sz="1400" dirty="0">
                <a:solidFill>
                  <a:srgbClr val="8D9196"/>
                </a:solidFill>
                <a:latin typeface="Montserrat" pitchFamily="2" charset="77"/>
              </a:rPr>
            </a:br>
            <a:r>
              <a:rPr lang="en-US" sz="1400" dirty="0">
                <a:solidFill>
                  <a:srgbClr val="8D9196"/>
                </a:solidFill>
                <a:latin typeface="Montserrat" pitchFamily="2" charset="77"/>
              </a:rPr>
              <a:t>rice kernel, it contains natural antioxidants. </a:t>
            </a:r>
          </a:p>
          <a:p>
            <a:pPr fontAlgn="base"/>
            <a:endParaRPr lang="en-US" sz="1400" dirty="0">
              <a:solidFill>
                <a:srgbClr val="8D9196"/>
              </a:solidFill>
              <a:latin typeface="Montserrat" pitchFamily="2" charset="77"/>
            </a:endParaRPr>
          </a:p>
          <a:p>
            <a:pPr rtl="0" fontAlgn="base"/>
            <a:endParaRPr lang="en-GB" sz="1400" dirty="0">
              <a:solidFill>
                <a:srgbClr val="8D9196"/>
              </a:solidFill>
              <a:effectLst/>
              <a:latin typeface="Montserrat" pitchFamily="2" charset="77"/>
            </a:endParaRPr>
          </a:p>
        </p:txBody>
      </p:sp>
      <p:sp>
        <p:nvSpPr>
          <p:cNvPr id="11" name="TextBox 10">
            <a:extLst>
              <a:ext uri="{FF2B5EF4-FFF2-40B4-BE49-F238E27FC236}">
                <a16:creationId xmlns:a16="http://schemas.microsoft.com/office/drawing/2014/main" id="{5387AB55-DFCC-C459-4BD4-10D0BF1EFC88}"/>
              </a:ext>
            </a:extLst>
          </p:cNvPr>
          <p:cNvSpPr txBox="1"/>
          <p:nvPr/>
        </p:nvSpPr>
        <p:spPr>
          <a:xfrm>
            <a:off x="6586602" y="4273475"/>
            <a:ext cx="4503766" cy="307777"/>
          </a:xfrm>
          <a:prstGeom prst="rect">
            <a:avLst/>
          </a:prstGeom>
          <a:noFill/>
        </p:spPr>
        <p:txBody>
          <a:bodyPr wrap="square">
            <a:spAutoFit/>
          </a:bodyPr>
          <a:lstStyle/>
          <a:p>
            <a:pPr fontAlgn="base"/>
            <a:r>
              <a:rPr lang="en-US" sz="1400" dirty="0">
                <a:solidFill>
                  <a:srgbClr val="8D9196"/>
                </a:solidFill>
                <a:latin typeface="Montserrat" pitchFamily="2" charset="77"/>
              </a:rPr>
              <a:t>Known for its antioxidant properties.</a:t>
            </a:r>
            <a:endParaRPr lang="en-GB" sz="1400" dirty="0">
              <a:solidFill>
                <a:srgbClr val="8D9196"/>
              </a:solidFill>
              <a:effectLst/>
              <a:latin typeface="Montserrat" pitchFamily="2" charset="77"/>
            </a:endParaRPr>
          </a:p>
        </p:txBody>
      </p:sp>
      <p:sp>
        <p:nvSpPr>
          <p:cNvPr id="12" name="Rectangle 11">
            <a:extLst>
              <a:ext uri="{FF2B5EF4-FFF2-40B4-BE49-F238E27FC236}">
                <a16:creationId xmlns:a16="http://schemas.microsoft.com/office/drawing/2014/main" id="{704E6151-DD1A-ED89-9090-27F6EFD03767}"/>
              </a:ext>
            </a:extLst>
          </p:cNvPr>
          <p:cNvSpPr/>
          <p:nvPr/>
        </p:nvSpPr>
        <p:spPr>
          <a:xfrm>
            <a:off x="637405" y="3864616"/>
            <a:ext cx="45719" cy="1975628"/>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sp>
        <p:nvSpPr>
          <p:cNvPr id="13" name="TextBox 12">
            <a:extLst>
              <a:ext uri="{FF2B5EF4-FFF2-40B4-BE49-F238E27FC236}">
                <a16:creationId xmlns:a16="http://schemas.microsoft.com/office/drawing/2014/main" id="{24BAA5AA-5EB1-4DBA-AB84-7E8D4002066E}"/>
              </a:ext>
            </a:extLst>
          </p:cNvPr>
          <p:cNvSpPr txBox="1"/>
          <p:nvPr/>
        </p:nvSpPr>
        <p:spPr>
          <a:xfrm>
            <a:off x="828354" y="4891373"/>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Key Benefit</a:t>
            </a:r>
          </a:p>
        </p:txBody>
      </p:sp>
      <p:sp>
        <p:nvSpPr>
          <p:cNvPr id="14" name="TextBox 13">
            <a:extLst>
              <a:ext uri="{FF2B5EF4-FFF2-40B4-BE49-F238E27FC236}">
                <a16:creationId xmlns:a16="http://schemas.microsoft.com/office/drawing/2014/main" id="{7FD1A4A3-2F15-FFEC-82EE-06282CE123BC}"/>
              </a:ext>
            </a:extLst>
          </p:cNvPr>
          <p:cNvSpPr txBox="1"/>
          <p:nvPr/>
        </p:nvSpPr>
        <p:spPr>
          <a:xfrm>
            <a:off x="828354" y="5317024"/>
            <a:ext cx="4825356" cy="523220"/>
          </a:xfrm>
          <a:prstGeom prst="rect">
            <a:avLst/>
          </a:prstGeom>
          <a:noFill/>
        </p:spPr>
        <p:txBody>
          <a:bodyPr wrap="square">
            <a:spAutoFit/>
          </a:bodyPr>
          <a:lstStyle/>
          <a:p>
            <a:r>
              <a:rPr lang="en-US" sz="1400" dirty="0">
                <a:solidFill>
                  <a:srgbClr val="8D9196"/>
                </a:solidFill>
                <a:latin typeface="Montserrat" pitchFamily="2" charset="77"/>
              </a:rPr>
              <a:t>Improves the look of the skin through its robust profile of essential lipids.</a:t>
            </a:r>
            <a:endParaRPr lang="en-US" sz="1400" dirty="0">
              <a:solidFill>
                <a:srgbClr val="595959"/>
              </a:solidFill>
              <a:latin typeface="Arial"/>
              <a:cs typeface="Arial"/>
            </a:endParaRPr>
          </a:p>
        </p:txBody>
      </p:sp>
      <p:sp>
        <p:nvSpPr>
          <p:cNvPr id="16" name="TextBox 15">
            <a:extLst>
              <a:ext uri="{FF2B5EF4-FFF2-40B4-BE49-F238E27FC236}">
                <a16:creationId xmlns:a16="http://schemas.microsoft.com/office/drawing/2014/main" id="{E94700C7-AA95-EDF4-1D63-C9415F69DB28}"/>
              </a:ext>
            </a:extLst>
          </p:cNvPr>
          <p:cNvSpPr txBox="1"/>
          <p:nvPr/>
        </p:nvSpPr>
        <p:spPr>
          <a:xfrm>
            <a:off x="6586602" y="4891373"/>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Key Benefit</a:t>
            </a:r>
          </a:p>
        </p:txBody>
      </p:sp>
      <p:sp>
        <p:nvSpPr>
          <p:cNvPr id="18" name="TextBox 17">
            <a:extLst>
              <a:ext uri="{FF2B5EF4-FFF2-40B4-BE49-F238E27FC236}">
                <a16:creationId xmlns:a16="http://schemas.microsoft.com/office/drawing/2014/main" id="{144605F5-7FC5-6151-B30E-5E33BB5E6103}"/>
              </a:ext>
            </a:extLst>
          </p:cNvPr>
          <p:cNvSpPr txBox="1"/>
          <p:nvPr/>
        </p:nvSpPr>
        <p:spPr>
          <a:xfrm>
            <a:off x="6586602" y="5317024"/>
            <a:ext cx="4825356" cy="307777"/>
          </a:xfrm>
          <a:prstGeom prst="rect">
            <a:avLst/>
          </a:prstGeom>
          <a:noFill/>
        </p:spPr>
        <p:txBody>
          <a:bodyPr wrap="square">
            <a:spAutoFit/>
          </a:bodyPr>
          <a:lstStyle/>
          <a:p>
            <a:pPr fontAlgn="base"/>
            <a:r>
              <a:rPr lang="en-US" sz="1400" dirty="0">
                <a:solidFill>
                  <a:srgbClr val="8D9196"/>
                </a:solidFill>
                <a:latin typeface="Montserrat" pitchFamily="2" charset="77"/>
              </a:rPr>
              <a:t>Improves the appearance of firm skin.</a:t>
            </a:r>
          </a:p>
        </p:txBody>
      </p:sp>
      <p:pic>
        <p:nvPicPr>
          <p:cNvPr id="34" name="Picture 33">
            <a:extLst>
              <a:ext uri="{FF2B5EF4-FFF2-40B4-BE49-F238E27FC236}">
                <a16:creationId xmlns:a16="http://schemas.microsoft.com/office/drawing/2014/main" id="{ADD39E0C-E336-7B8D-5154-B84B92B77437}"/>
              </a:ext>
            </a:extLst>
          </p:cNvPr>
          <p:cNvPicPr>
            <a:picLocks/>
          </p:cNvPicPr>
          <p:nvPr/>
        </p:nvPicPr>
        <p:blipFill>
          <a:blip r:embed="rId3">
            <a:extLst>
              <a:ext uri="{28A0092B-C50C-407E-A947-70E740481C1C}">
                <a14:useLocalDpi xmlns:a14="http://schemas.microsoft.com/office/drawing/2010/main" val="0"/>
              </a:ext>
            </a:extLst>
          </a:blip>
          <a:srcRect l="16706" r="16706"/>
          <a:stretch/>
        </p:blipFill>
        <p:spPr>
          <a:xfrm>
            <a:off x="637405" y="1798442"/>
            <a:ext cx="1800000" cy="1800000"/>
          </a:xfrm>
          <a:prstGeom prst="ellipse">
            <a:avLst/>
          </a:prstGeom>
        </p:spPr>
      </p:pic>
      <p:pic>
        <p:nvPicPr>
          <p:cNvPr id="35" name="Picture 34">
            <a:extLst>
              <a:ext uri="{FF2B5EF4-FFF2-40B4-BE49-F238E27FC236}">
                <a16:creationId xmlns:a16="http://schemas.microsoft.com/office/drawing/2014/main" id="{E4D50343-7EFE-8DF6-72DF-8CAD14ECC86B}"/>
              </a:ext>
            </a:extLst>
          </p:cNvPr>
          <p:cNvPicPr>
            <a:picLocks/>
          </p:cNvPicPr>
          <p:nvPr/>
        </p:nvPicPr>
        <p:blipFill>
          <a:blip r:embed="rId4">
            <a:extLst>
              <a:ext uri="{28A0092B-C50C-407E-A947-70E740481C1C}">
                <a14:useLocalDpi xmlns:a14="http://schemas.microsoft.com/office/drawing/2010/main" val="0"/>
              </a:ext>
            </a:extLst>
          </a:blip>
          <a:srcRect l="16706" r="16706"/>
          <a:stretch/>
        </p:blipFill>
        <p:spPr>
          <a:xfrm>
            <a:off x="6377805" y="1798442"/>
            <a:ext cx="1800000" cy="1800000"/>
          </a:xfrm>
          <a:prstGeom prst="ellipse">
            <a:avLst/>
          </a:prstGeom>
        </p:spPr>
      </p:pic>
      <p:sp>
        <p:nvSpPr>
          <p:cNvPr id="32" name="Rectangle 31">
            <a:extLst>
              <a:ext uri="{FF2B5EF4-FFF2-40B4-BE49-F238E27FC236}">
                <a16:creationId xmlns:a16="http://schemas.microsoft.com/office/drawing/2014/main" id="{B85E62AD-F8A5-A365-15B6-BD2A79495415}"/>
              </a:ext>
            </a:extLst>
          </p:cNvPr>
          <p:cNvSpPr/>
          <p:nvPr/>
        </p:nvSpPr>
        <p:spPr>
          <a:xfrm>
            <a:off x="6377805" y="3864616"/>
            <a:ext cx="45719" cy="1800001"/>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grpSp>
        <p:nvGrpSpPr>
          <p:cNvPr id="2" name="Group 1">
            <a:extLst>
              <a:ext uri="{FF2B5EF4-FFF2-40B4-BE49-F238E27FC236}">
                <a16:creationId xmlns:a16="http://schemas.microsoft.com/office/drawing/2014/main" id="{7C73EC92-2980-ED84-4AC5-6F0A8F3BCDC9}"/>
              </a:ext>
            </a:extLst>
          </p:cNvPr>
          <p:cNvGrpSpPr/>
          <p:nvPr/>
        </p:nvGrpSpPr>
        <p:grpSpPr>
          <a:xfrm>
            <a:off x="2378126" y="2401901"/>
            <a:ext cx="713226" cy="713226"/>
            <a:chOff x="3128764" y="2401901"/>
            <a:chExt cx="713226" cy="713226"/>
          </a:xfrm>
        </p:grpSpPr>
        <p:sp>
          <p:nvSpPr>
            <p:cNvPr id="37" name="Oval 36">
              <a:extLst>
                <a:ext uri="{FF2B5EF4-FFF2-40B4-BE49-F238E27FC236}">
                  <a16:creationId xmlns:a16="http://schemas.microsoft.com/office/drawing/2014/main" id="{AB68CD6A-F7E3-C46F-2D45-E37310E1EA56}"/>
                </a:ext>
              </a:extLst>
            </p:cNvPr>
            <p:cNvSpPr/>
            <p:nvPr/>
          </p:nvSpPr>
          <p:spPr>
            <a:xfrm>
              <a:off x="3128764" y="2401901"/>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F84EC066-E11C-7FC5-A3CC-8DB2E935C14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50676" y="2540661"/>
              <a:ext cx="435705" cy="435705"/>
            </a:xfrm>
            <a:prstGeom prst="rect">
              <a:avLst/>
            </a:prstGeom>
          </p:spPr>
        </p:pic>
      </p:grpSp>
      <p:grpSp>
        <p:nvGrpSpPr>
          <p:cNvPr id="3" name="Group 2">
            <a:extLst>
              <a:ext uri="{FF2B5EF4-FFF2-40B4-BE49-F238E27FC236}">
                <a16:creationId xmlns:a16="http://schemas.microsoft.com/office/drawing/2014/main" id="{7C779502-F237-1C58-F679-6F93C63AD551}"/>
              </a:ext>
            </a:extLst>
          </p:cNvPr>
          <p:cNvGrpSpPr/>
          <p:nvPr/>
        </p:nvGrpSpPr>
        <p:grpSpPr>
          <a:xfrm>
            <a:off x="8128686" y="2401901"/>
            <a:ext cx="713226" cy="713226"/>
            <a:chOff x="3128764" y="2401901"/>
            <a:chExt cx="713226" cy="713226"/>
          </a:xfrm>
        </p:grpSpPr>
        <p:sp>
          <p:nvSpPr>
            <p:cNvPr id="10" name="Oval 9">
              <a:extLst>
                <a:ext uri="{FF2B5EF4-FFF2-40B4-BE49-F238E27FC236}">
                  <a16:creationId xmlns:a16="http://schemas.microsoft.com/office/drawing/2014/main" id="{061B2511-F950-9D21-F201-2DECDDCC4354}"/>
                </a:ext>
              </a:extLst>
            </p:cNvPr>
            <p:cNvSpPr/>
            <p:nvPr/>
          </p:nvSpPr>
          <p:spPr>
            <a:xfrm>
              <a:off x="3128764" y="2401901"/>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53FB153-DB3E-107A-1A81-5695ED94C2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50676" y="2540661"/>
              <a:ext cx="435705" cy="435705"/>
            </a:xfrm>
            <a:prstGeom prst="rect">
              <a:avLst/>
            </a:prstGeom>
          </p:spPr>
        </p:pic>
      </p:grpSp>
    </p:spTree>
    <p:extLst>
      <p:ext uri="{BB962C8B-B14F-4D97-AF65-F5344CB8AC3E}">
        <p14:creationId xmlns:p14="http://schemas.microsoft.com/office/powerpoint/2010/main" val="1664457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3D8F4A-1F5C-447A-D010-B40C43CD9EBB}"/>
              </a:ext>
            </a:extLst>
          </p:cNvPr>
          <p:cNvSpPr/>
          <p:nvPr/>
        </p:nvSpPr>
        <p:spPr>
          <a:xfrm>
            <a:off x="0" y="0"/>
            <a:ext cx="12192000" cy="6858000"/>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bg1"/>
              </a:solidFill>
            </a:endParaRPr>
          </a:p>
        </p:txBody>
      </p:sp>
      <p:sp>
        <p:nvSpPr>
          <p:cNvPr id="6" name="Title 1">
            <a:extLst>
              <a:ext uri="{FF2B5EF4-FFF2-40B4-BE49-F238E27FC236}">
                <a16:creationId xmlns:a16="http://schemas.microsoft.com/office/drawing/2014/main" id="{341C2CF9-AFC6-677E-307B-926D1DDF12D2}"/>
              </a:ext>
            </a:extLst>
          </p:cNvPr>
          <p:cNvSpPr txBox="1">
            <a:spLocks/>
          </p:cNvSpPr>
          <p:nvPr/>
        </p:nvSpPr>
        <p:spPr>
          <a:xfrm>
            <a:off x="598026" y="2745717"/>
            <a:ext cx="10995949" cy="13665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6000" dirty="0">
                <a:solidFill>
                  <a:schemeClr val="bg1"/>
                </a:solidFill>
                <a:latin typeface="The Seasons Light" pitchFamily="2" charset="77"/>
              </a:rPr>
              <a:t>Real </a:t>
            </a:r>
            <a:r>
              <a:rPr lang="en-IE" sz="6000" b="1" dirty="0">
                <a:solidFill>
                  <a:schemeClr val="bg1"/>
                </a:solidFill>
                <a:latin typeface="The Seasons" pitchFamily="2" charset="77"/>
              </a:rPr>
              <a:t>Results</a:t>
            </a:r>
            <a:r>
              <a:rPr lang="en-IE" sz="6000" dirty="0">
                <a:solidFill>
                  <a:schemeClr val="bg1"/>
                </a:solidFill>
                <a:latin typeface="The Seasons Light" pitchFamily="2" charset="77"/>
              </a:rPr>
              <a:t>, Real </a:t>
            </a:r>
            <a:r>
              <a:rPr lang="en-IE" sz="6000" b="1" dirty="0">
                <a:solidFill>
                  <a:schemeClr val="bg1"/>
                </a:solidFill>
                <a:latin typeface="The Seasons" pitchFamily="2" charset="77"/>
              </a:rPr>
              <a:t>Stories</a:t>
            </a:r>
            <a:r>
              <a:rPr lang="en-IE" sz="6000" dirty="0">
                <a:solidFill>
                  <a:schemeClr val="bg1"/>
                </a:solidFill>
                <a:latin typeface="The Seasons Light" pitchFamily="2" charset="77"/>
              </a:rPr>
              <a:t>.</a:t>
            </a:r>
          </a:p>
        </p:txBody>
      </p:sp>
      <p:pic>
        <p:nvPicPr>
          <p:cNvPr id="7" name="Picture 6">
            <a:extLst>
              <a:ext uri="{FF2B5EF4-FFF2-40B4-BE49-F238E27FC236}">
                <a16:creationId xmlns:a16="http://schemas.microsoft.com/office/drawing/2014/main" id="{82E818EE-3A44-B50E-FCEE-735D50F43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1362" y="2268637"/>
            <a:ext cx="2729277" cy="242319"/>
          </a:xfrm>
          <a:prstGeom prst="rect">
            <a:avLst/>
          </a:prstGeom>
        </p:spPr>
      </p:pic>
    </p:spTree>
    <p:extLst>
      <p:ext uri="{BB962C8B-B14F-4D97-AF65-F5344CB8AC3E}">
        <p14:creationId xmlns:p14="http://schemas.microsoft.com/office/powerpoint/2010/main" val="3802119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78165ED-083B-C4A6-8ABA-9A0EB3E4853F}"/>
              </a:ext>
            </a:extLst>
          </p:cNvPr>
          <p:cNvSpPr/>
          <p:nvPr/>
        </p:nvSpPr>
        <p:spPr>
          <a:xfrm>
            <a:off x="1" y="1251856"/>
            <a:ext cx="12191999" cy="4354285"/>
          </a:xfrm>
          <a:prstGeom prst="rect">
            <a:avLst/>
          </a:prstGeom>
          <a:solidFill>
            <a:srgbClr val="9ADBE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4" name="Title 1">
            <a:extLst>
              <a:ext uri="{FF2B5EF4-FFF2-40B4-BE49-F238E27FC236}">
                <a16:creationId xmlns:a16="http://schemas.microsoft.com/office/drawing/2014/main" id="{519849F0-1E7A-3B65-F7BC-50724D341EBF}"/>
              </a:ext>
            </a:extLst>
          </p:cNvPr>
          <p:cNvSpPr>
            <a:spLocks noGrp="1"/>
          </p:cNvSpPr>
          <p:nvPr>
            <p:ph type="title"/>
          </p:nvPr>
        </p:nvSpPr>
        <p:spPr>
          <a:xfrm>
            <a:off x="3121402" y="489379"/>
            <a:ext cx="5949197" cy="631371"/>
          </a:xfrm>
        </p:spPr>
        <p:txBody>
          <a:bodyPr>
            <a:normAutofit/>
          </a:bodyPr>
          <a:lstStyle/>
          <a:p>
            <a:pPr algn="ctr"/>
            <a:r>
              <a:rPr lang="en-IE" sz="2800" dirty="0">
                <a:solidFill>
                  <a:srgbClr val="8D9196"/>
                </a:solidFill>
                <a:latin typeface="The Seasons Light" pitchFamily="2" charset="77"/>
              </a:rPr>
              <a:t>Real Results, Real Stories.</a:t>
            </a:r>
          </a:p>
        </p:txBody>
      </p:sp>
      <p:sp>
        <p:nvSpPr>
          <p:cNvPr id="6" name="TextBox 5">
            <a:extLst>
              <a:ext uri="{FF2B5EF4-FFF2-40B4-BE49-F238E27FC236}">
                <a16:creationId xmlns:a16="http://schemas.microsoft.com/office/drawing/2014/main" id="{B33B9DDC-646A-34AA-DFBD-733B3D19B516}"/>
              </a:ext>
            </a:extLst>
          </p:cNvPr>
          <p:cNvSpPr txBox="1"/>
          <p:nvPr/>
        </p:nvSpPr>
        <p:spPr>
          <a:xfrm>
            <a:off x="1415791" y="5063634"/>
            <a:ext cx="1286096" cy="369332"/>
          </a:xfrm>
          <a:prstGeom prst="rect">
            <a:avLst/>
          </a:prstGeom>
          <a:noFill/>
        </p:spPr>
        <p:txBody>
          <a:bodyPr wrap="square">
            <a:spAutoFit/>
          </a:bodyPr>
          <a:lstStyle/>
          <a:p>
            <a:pPr algn="ctr" rtl="0" fontAlgn="base"/>
            <a:r>
              <a:rPr lang="en-US" sz="1800" dirty="0">
                <a:solidFill>
                  <a:srgbClr val="6ACCE0"/>
                </a:solidFill>
                <a:effectLst/>
                <a:latin typeface="Montserrat Medium" pitchFamily="2" charset="77"/>
              </a:rPr>
              <a:t>BEFORE</a:t>
            </a:r>
          </a:p>
        </p:txBody>
      </p:sp>
      <p:sp>
        <p:nvSpPr>
          <p:cNvPr id="13" name="TextBox 12">
            <a:extLst>
              <a:ext uri="{FF2B5EF4-FFF2-40B4-BE49-F238E27FC236}">
                <a16:creationId xmlns:a16="http://schemas.microsoft.com/office/drawing/2014/main" id="{24BAA5AA-5EB1-4DBA-AB84-7E8D4002066E}"/>
              </a:ext>
            </a:extLst>
          </p:cNvPr>
          <p:cNvSpPr txBox="1"/>
          <p:nvPr/>
        </p:nvSpPr>
        <p:spPr>
          <a:xfrm>
            <a:off x="3542526" y="5066737"/>
            <a:ext cx="2207303" cy="369332"/>
          </a:xfrm>
          <a:prstGeom prst="rect">
            <a:avLst/>
          </a:prstGeom>
          <a:noFill/>
        </p:spPr>
        <p:txBody>
          <a:bodyPr wrap="square">
            <a:spAutoFit/>
          </a:bodyPr>
          <a:lstStyle/>
          <a:p>
            <a:pPr algn="ctr" rtl="0" fontAlgn="base"/>
            <a:r>
              <a:rPr lang="en-US" sz="1800" dirty="0">
                <a:solidFill>
                  <a:srgbClr val="6ACCE0"/>
                </a:solidFill>
                <a:effectLst/>
                <a:latin typeface="Montserrat Medium" pitchFamily="2" charset="77"/>
              </a:rPr>
              <a:t>AFTER</a:t>
            </a:r>
          </a:p>
        </p:txBody>
      </p:sp>
      <p:sp>
        <p:nvSpPr>
          <p:cNvPr id="5" name="TextBox 4">
            <a:extLst>
              <a:ext uri="{FF2B5EF4-FFF2-40B4-BE49-F238E27FC236}">
                <a16:creationId xmlns:a16="http://schemas.microsoft.com/office/drawing/2014/main" id="{E4C65E15-040F-A70C-917E-8B1BF2F96B4A}"/>
              </a:ext>
            </a:extLst>
          </p:cNvPr>
          <p:cNvSpPr txBox="1"/>
          <p:nvPr/>
        </p:nvSpPr>
        <p:spPr>
          <a:xfrm>
            <a:off x="7013015" y="5066737"/>
            <a:ext cx="1286096" cy="369332"/>
          </a:xfrm>
          <a:prstGeom prst="rect">
            <a:avLst/>
          </a:prstGeom>
          <a:noFill/>
        </p:spPr>
        <p:txBody>
          <a:bodyPr wrap="square">
            <a:spAutoFit/>
          </a:bodyPr>
          <a:lstStyle/>
          <a:p>
            <a:pPr algn="ctr" rtl="0" fontAlgn="base"/>
            <a:r>
              <a:rPr lang="en-US" sz="1800" dirty="0">
                <a:solidFill>
                  <a:srgbClr val="6ACCE0"/>
                </a:solidFill>
                <a:effectLst/>
                <a:latin typeface="Montserrat Medium" pitchFamily="2" charset="77"/>
              </a:rPr>
              <a:t>BEFORE</a:t>
            </a:r>
          </a:p>
        </p:txBody>
      </p:sp>
      <p:sp>
        <p:nvSpPr>
          <p:cNvPr id="7" name="TextBox 6">
            <a:extLst>
              <a:ext uri="{FF2B5EF4-FFF2-40B4-BE49-F238E27FC236}">
                <a16:creationId xmlns:a16="http://schemas.microsoft.com/office/drawing/2014/main" id="{88E990BD-DE5B-703B-A314-52E945B08365}"/>
              </a:ext>
            </a:extLst>
          </p:cNvPr>
          <p:cNvSpPr txBox="1"/>
          <p:nvPr/>
        </p:nvSpPr>
        <p:spPr>
          <a:xfrm>
            <a:off x="9028926" y="5066737"/>
            <a:ext cx="2207303" cy="369332"/>
          </a:xfrm>
          <a:prstGeom prst="rect">
            <a:avLst/>
          </a:prstGeom>
          <a:noFill/>
        </p:spPr>
        <p:txBody>
          <a:bodyPr wrap="square">
            <a:spAutoFit/>
          </a:bodyPr>
          <a:lstStyle/>
          <a:p>
            <a:pPr algn="ctr" rtl="0" fontAlgn="base"/>
            <a:r>
              <a:rPr lang="en-US" sz="1800" dirty="0">
                <a:solidFill>
                  <a:srgbClr val="6ACCE0"/>
                </a:solidFill>
                <a:effectLst/>
                <a:latin typeface="Montserrat Medium" pitchFamily="2" charset="77"/>
              </a:rPr>
              <a:t>AFTER 15 DAYS</a:t>
            </a:r>
          </a:p>
        </p:txBody>
      </p:sp>
      <p:pic>
        <p:nvPicPr>
          <p:cNvPr id="8" name="1003CD82-34D8-40DA-B614-02B34CBE1B3A">
            <a:extLst>
              <a:ext uri="{FF2B5EF4-FFF2-40B4-BE49-F238E27FC236}">
                <a16:creationId xmlns:a16="http://schemas.microsoft.com/office/drawing/2014/main" id="{D88A1961-817C-C0A5-C5B0-CEEA25F39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439443" y="1823872"/>
            <a:ext cx="2433240" cy="3238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4D1312C6-205B-4741-86B4-EE899970A0D4">
            <a:extLst>
              <a:ext uri="{FF2B5EF4-FFF2-40B4-BE49-F238E27FC236}">
                <a16:creationId xmlns:a16="http://schemas.microsoft.com/office/drawing/2014/main" id="{18808170-DA04-B32D-C9BE-C4DBDECB98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915957" y="1823872"/>
            <a:ext cx="2433240" cy="3238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1003CD82-34D8-40DA-B614-02B34CBE1B3A" descr="F226ADB8-14D1-40AC-9352-EDE4C675F77F@lan">
            <a:extLst>
              <a:ext uri="{FF2B5EF4-FFF2-40B4-BE49-F238E27FC236}">
                <a16:creationId xmlns:a16="http://schemas.microsoft.com/office/drawing/2014/main" id="{7C6F02FC-DD98-3BCD-AEC6-A386380AC4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777" y="1823872"/>
            <a:ext cx="2435580" cy="3247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4D1312C6-205B-4741-86B4-EE899970A0D4" descr="B9B285E3-E3C9-4816-89B7-9F6F0797250B@lan">
            <a:extLst>
              <a:ext uri="{FF2B5EF4-FFF2-40B4-BE49-F238E27FC236}">
                <a16:creationId xmlns:a16="http://schemas.microsoft.com/office/drawing/2014/main" id="{C1912A6E-0698-D0BD-0FC9-FB6AF29CFC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0291" y="1823872"/>
            <a:ext cx="2435580" cy="3247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a:extLst>
              <a:ext uri="{FF2B5EF4-FFF2-40B4-BE49-F238E27FC236}">
                <a16:creationId xmlns:a16="http://schemas.microsoft.com/office/drawing/2014/main" id="{D487982E-7D78-F4B6-34CA-A80E405F7393}"/>
              </a:ext>
            </a:extLst>
          </p:cNvPr>
          <p:cNvSpPr txBox="1"/>
          <p:nvPr/>
        </p:nvSpPr>
        <p:spPr>
          <a:xfrm>
            <a:off x="2591220" y="1496808"/>
            <a:ext cx="1678142" cy="307777"/>
          </a:xfrm>
          <a:prstGeom prst="rect">
            <a:avLst/>
          </a:prstGeom>
          <a:noFill/>
        </p:spPr>
        <p:txBody>
          <a:bodyPr wrap="square" rtlCol="0">
            <a:spAutoFit/>
          </a:bodyPr>
          <a:lstStyle/>
          <a:p>
            <a:pPr algn="ctr"/>
            <a:r>
              <a:rPr lang="en-IE" sz="1400" dirty="0">
                <a:solidFill>
                  <a:srgbClr val="8D9196"/>
                </a:solidFill>
                <a:effectLst/>
                <a:latin typeface="The Seasons" pitchFamily="2" charset="77"/>
              </a:rPr>
              <a:t>Jannie B.</a:t>
            </a:r>
            <a:endParaRPr lang="en-US" sz="1400" dirty="0">
              <a:solidFill>
                <a:srgbClr val="8D9196"/>
              </a:solidFill>
              <a:latin typeface="The Seasons" pitchFamily="2" charset="77"/>
            </a:endParaRPr>
          </a:p>
        </p:txBody>
      </p:sp>
      <p:sp>
        <p:nvSpPr>
          <p:cNvPr id="14" name="TextBox 13">
            <a:extLst>
              <a:ext uri="{FF2B5EF4-FFF2-40B4-BE49-F238E27FC236}">
                <a16:creationId xmlns:a16="http://schemas.microsoft.com/office/drawing/2014/main" id="{225E444A-84CF-211D-1AEC-6FB80F8B87B0}"/>
              </a:ext>
            </a:extLst>
          </p:cNvPr>
          <p:cNvSpPr txBox="1"/>
          <p:nvPr/>
        </p:nvSpPr>
        <p:spPr>
          <a:xfrm>
            <a:off x="8037426" y="1496808"/>
            <a:ext cx="1678142" cy="307777"/>
          </a:xfrm>
          <a:prstGeom prst="rect">
            <a:avLst/>
          </a:prstGeom>
          <a:noFill/>
        </p:spPr>
        <p:txBody>
          <a:bodyPr wrap="square" rtlCol="0">
            <a:spAutoFit/>
          </a:bodyPr>
          <a:lstStyle/>
          <a:p>
            <a:pPr algn="ctr"/>
            <a:r>
              <a:rPr lang="en-IE" sz="1400" dirty="0">
                <a:solidFill>
                  <a:srgbClr val="8D9196"/>
                </a:solidFill>
                <a:effectLst/>
                <a:latin typeface="The Seasons" pitchFamily="2" charset="77"/>
              </a:rPr>
              <a:t>Mette B.</a:t>
            </a:r>
            <a:endParaRPr lang="en-US" sz="1400" dirty="0">
              <a:solidFill>
                <a:srgbClr val="8D9196"/>
              </a:solidFill>
              <a:latin typeface="The Seasons" pitchFamily="2" charset="77"/>
            </a:endParaRPr>
          </a:p>
        </p:txBody>
      </p:sp>
      <p:sp>
        <p:nvSpPr>
          <p:cNvPr id="15" name="TextBox 14">
            <a:extLst>
              <a:ext uri="{FF2B5EF4-FFF2-40B4-BE49-F238E27FC236}">
                <a16:creationId xmlns:a16="http://schemas.microsoft.com/office/drawing/2014/main" id="{C50CBC21-2837-8861-F618-36DD45560B00}"/>
              </a:ext>
            </a:extLst>
          </p:cNvPr>
          <p:cNvSpPr txBox="1"/>
          <p:nvPr/>
        </p:nvSpPr>
        <p:spPr>
          <a:xfrm>
            <a:off x="1172210" y="5894069"/>
            <a:ext cx="9847580" cy="769441"/>
          </a:xfrm>
          <a:prstGeom prst="rect">
            <a:avLst/>
          </a:prstGeom>
          <a:noFill/>
        </p:spPr>
        <p:txBody>
          <a:bodyPr wrap="square" rtlCol="0">
            <a:spAutoFit/>
          </a:bodyPr>
          <a:lstStyle/>
          <a:p>
            <a:pPr algn="ctr"/>
            <a:r>
              <a:rPr lang="en-IE" sz="1100" i="1" dirty="0">
                <a:solidFill>
                  <a:srgbClr val="8D9196"/>
                </a:solidFill>
                <a:latin typeface="Gotham Light" pitchFamily="2" charset="0"/>
                <a:cs typeface="Calibri"/>
              </a:rPr>
              <a:t>*Actual </a:t>
            </a:r>
            <a:r>
              <a:rPr lang="en-IE" sz="1100" i="1" dirty="0" err="1">
                <a:solidFill>
                  <a:srgbClr val="8D9196"/>
                </a:solidFill>
                <a:latin typeface="Gotham Light" pitchFamily="2" charset="0"/>
                <a:cs typeface="Calibri"/>
              </a:rPr>
              <a:t>LifeWave</a:t>
            </a:r>
            <a:r>
              <a:rPr lang="en-IE" sz="1100" i="1" dirty="0">
                <a:solidFill>
                  <a:srgbClr val="8D9196"/>
                </a:solidFill>
                <a:latin typeface="Gotham Light" pitchFamily="2" charset="0"/>
                <a:cs typeface="Calibri"/>
              </a:rPr>
              <a:t> customers. Individual results may vary depending on age and other environmental factors.</a:t>
            </a:r>
            <a:br>
              <a:rPr lang="en-IE" sz="1100" i="1" dirty="0">
                <a:solidFill>
                  <a:srgbClr val="8D9196"/>
                </a:solidFill>
                <a:latin typeface="Gotham Light" pitchFamily="2" charset="0"/>
                <a:cs typeface="Calibri"/>
              </a:rPr>
            </a:br>
            <a:r>
              <a:rPr lang="en-IE" sz="1100" i="1" dirty="0">
                <a:solidFill>
                  <a:srgbClr val="8D9196"/>
                </a:solidFill>
                <a:latin typeface="Gotham Light" pitchFamily="2" charset="0"/>
                <a:cs typeface="Calibri"/>
              </a:rPr>
              <a:t>Testimonials are not claimed to represent typical results.</a:t>
            </a:r>
            <a:r>
              <a:rPr lang="en-GB" sz="1100" i="1" dirty="0">
                <a:solidFill>
                  <a:srgbClr val="8D9196"/>
                </a:solidFill>
                <a:latin typeface="Gotham Light" pitchFamily="2" charset="0"/>
                <a:cs typeface="Calibri"/>
              </a:rPr>
              <a:t>.</a:t>
            </a:r>
          </a:p>
          <a:p>
            <a:pPr algn="ctr"/>
            <a:endParaRPr lang="en-GB" sz="1100" i="1" dirty="0">
              <a:solidFill>
                <a:srgbClr val="8D9196"/>
              </a:solidFill>
              <a:latin typeface="Gotham Light" pitchFamily="2" charset="0"/>
              <a:cs typeface="Calibri"/>
            </a:endParaRPr>
          </a:p>
          <a:p>
            <a:pPr algn="ctr"/>
            <a:endParaRPr lang="en-US" sz="1100" i="1" dirty="0">
              <a:solidFill>
                <a:srgbClr val="8D9196"/>
              </a:solidFill>
              <a:latin typeface="Gotham Light" pitchFamily="2" charset="0"/>
            </a:endParaRPr>
          </a:p>
        </p:txBody>
      </p:sp>
    </p:spTree>
    <p:extLst>
      <p:ext uri="{BB962C8B-B14F-4D97-AF65-F5344CB8AC3E}">
        <p14:creationId xmlns:p14="http://schemas.microsoft.com/office/powerpoint/2010/main" val="1289854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78165ED-083B-C4A6-8ABA-9A0EB3E4853F}"/>
              </a:ext>
            </a:extLst>
          </p:cNvPr>
          <p:cNvSpPr/>
          <p:nvPr/>
        </p:nvSpPr>
        <p:spPr>
          <a:xfrm>
            <a:off x="1" y="1251856"/>
            <a:ext cx="12191999" cy="4354285"/>
          </a:xfrm>
          <a:prstGeom prst="rect">
            <a:avLst/>
          </a:prstGeom>
          <a:solidFill>
            <a:srgbClr val="9ADBE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4" name="Title 1">
            <a:extLst>
              <a:ext uri="{FF2B5EF4-FFF2-40B4-BE49-F238E27FC236}">
                <a16:creationId xmlns:a16="http://schemas.microsoft.com/office/drawing/2014/main" id="{519849F0-1E7A-3B65-F7BC-50724D341EBF}"/>
              </a:ext>
            </a:extLst>
          </p:cNvPr>
          <p:cNvSpPr>
            <a:spLocks noGrp="1"/>
          </p:cNvSpPr>
          <p:nvPr>
            <p:ph type="title"/>
          </p:nvPr>
        </p:nvSpPr>
        <p:spPr>
          <a:xfrm>
            <a:off x="3121402" y="489379"/>
            <a:ext cx="5949197" cy="631371"/>
          </a:xfrm>
        </p:spPr>
        <p:txBody>
          <a:bodyPr>
            <a:normAutofit/>
          </a:bodyPr>
          <a:lstStyle/>
          <a:p>
            <a:pPr algn="ctr"/>
            <a:r>
              <a:rPr lang="en-IE" sz="2800" dirty="0">
                <a:solidFill>
                  <a:srgbClr val="8D9196"/>
                </a:solidFill>
                <a:latin typeface="The Seasons Light" pitchFamily="2" charset="77"/>
              </a:rPr>
              <a:t>Real Results, Real Stories.</a:t>
            </a:r>
          </a:p>
        </p:txBody>
      </p:sp>
      <p:sp>
        <p:nvSpPr>
          <p:cNvPr id="6" name="TextBox 5">
            <a:extLst>
              <a:ext uri="{FF2B5EF4-FFF2-40B4-BE49-F238E27FC236}">
                <a16:creationId xmlns:a16="http://schemas.microsoft.com/office/drawing/2014/main" id="{B33B9DDC-646A-34AA-DFBD-733B3D19B516}"/>
              </a:ext>
            </a:extLst>
          </p:cNvPr>
          <p:cNvSpPr txBox="1"/>
          <p:nvPr/>
        </p:nvSpPr>
        <p:spPr>
          <a:xfrm>
            <a:off x="1528175" y="5066737"/>
            <a:ext cx="1286096" cy="369332"/>
          </a:xfrm>
          <a:prstGeom prst="rect">
            <a:avLst/>
          </a:prstGeom>
          <a:noFill/>
        </p:spPr>
        <p:txBody>
          <a:bodyPr wrap="square">
            <a:spAutoFit/>
          </a:bodyPr>
          <a:lstStyle/>
          <a:p>
            <a:pPr algn="ctr" rtl="0" fontAlgn="base"/>
            <a:r>
              <a:rPr lang="en-US" sz="1800" dirty="0">
                <a:solidFill>
                  <a:srgbClr val="6ACCE0"/>
                </a:solidFill>
                <a:effectLst/>
                <a:latin typeface="Montserrat Medium" pitchFamily="2" charset="77"/>
              </a:rPr>
              <a:t>BEFORE</a:t>
            </a:r>
          </a:p>
        </p:txBody>
      </p:sp>
      <p:sp>
        <p:nvSpPr>
          <p:cNvPr id="13" name="TextBox 12">
            <a:extLst>
              <a:ext uri="{FF2B5EF4-FFF2-40B4-BE49-F238E27FC236}">
                <a16:creationId xmlns:a16="http://schemas.microsoft.com/office/drawing/2014/main" id="{24BAA5AA-5EB1-4DBA-AB84-7E8D4002066E}"/>
              </a:ext>
            </a:extLst>
          </p:cNvPr>
          <p:cNvSpPr txBox="1"/>
          <p:nvPr/>
        </p:nvSpPr>
        <p:spPr>
          <a:xfrm>
            <a:off x="3545135" y="5066737"/>
            <a:ext cx="2207303" cy="369332"/>
          </a:xfrm>
          <a:prstGeom prst="rect">
            <a:avLst/>
          </a:prstGeom>
          <a:noFill/>
        </p:spPr>
        <p:txBody>
          <a:bodyPr wrap="square">
            <a:spAutoFit/>
          </a:bodyPr>
          <a:lstStyle/>
          <a:p>
            <a:pPr algn="ctr" rtl="0" fontAlgn="base"/>
            <a:r>
              <a:rPr lang="en-US" sz="1800" dirty="0">
                <a:solidFill>
                  <a:srgbClr val="6ACCE0"/>
                </a:solidFill>
                <a:effectLst/>
                <a:latin typeface="Montserrat Medium" pitchFamily="2" charset="77"/>
              </a:rPr>
              <a:t>AFTER 5 DAYS</a:t>
            </a:r>
          </a:p>
        </p:txBody>
      </p:sp>
      <p:sp>
        <p:nvSpPr>
          <p:cNvPr id="5" name="TextBox 4">
            <a:extLst>
              <a:ext uri="{FF2B5EF4-FFF2-40B4-BE49-F238E27FC236}">
                <a16:creationId xmlns:a16="http://schemas.microsoft.com/office/drawing/2014/main" id="{E4C65E15-040F-A70C-917E-8B1BF2F96B4A}"/>
              </a:ext>
            </a:extLst>
          </p:cNvPr>
          <p:cNvSpPr txBox="1"/>
          <p:nvPr/>
        </p:nvSpPr>
        <p:spPr>
          <a:xfrm>
            <a:off x="7013015" y="5066737"/>
            <a:ext cx="1286096" cy="369332"/>
          </a:xfrm>
          <a:prstGeom prst="rect">
            <a:avLst/>
          </a:prstGeom>
          <a:noFill/>
        </p:spPr>
        <p:txBody>
          <a:bodyPr wrap="square">
            <a:spAutoFit/>
          </a:bodyPr>
          <a:lstStyle/>
          <a:p>
            <a:pPr algn="ctr" rtl="0" fontAlgn="base"/>
            <a:r>
              <a:rPr lang="en-US" sz="1800" dirty="0">
                <a:solidFill>
                  <a:srgbClr val="6ACCE0"/>
                </a:solidFill>
                <a:effectLst/>
                <a:latin typeface="Montserrat Medium" pitchFamily="2" charset="77"/>
              </a:rPr>
              <a:t>BEFORE</a:t>
            </a:r>
          </a:p>
        </p:txBody>
      </p:sp>
      <p:sp>
        <p:nvSpPr>
          <p:cNvPr id="7" name="TextBox 6">
            <a:extLst>
              <a:ext uri="{FF2B5EF4-FFF2-40B4-BE49-F238E27FC236}">
                <a16:creationId xmlns:a16="http://schemas.microsoft.com/office/drawing/2014/main" id="{88E990BD-DE5B-703B-A314-52E945B08365}"/>
              </a:ext>
            </a:extLst>
          </p:cNvPr>
          <p:cNvSpPr txBox="1"/>
          <p:nvPr/>
        </p:nvSpPr>
        <p:spPr>
          <a:xfrm>
            <a:off x="9028926" y="5066737"/>
            <a:ext cx="2207303" cy="369332"/>
          </a:xfrm>
          <a:prstGeom prst="rect">
            <a:avLst/>
          </a:prstGeom>
          <a:noFill/>
        </p:spPr>
        <p:txBody>
          <a:bodyPr wrap="square">
            <a:spAutoFit/>
          </a:bodyPr>
          <a:lstStyle/>
          <a:p>
            <a:pPr algn="ctr" rtl="0" fontAlgn="base"/>
            <a:r>
              <a:rPr lang="en-US" sz="1800" dirty="0">
                <a:solidFill>
                  <a:srgbClr val="6ACCE0"/>
                </a:solidFill>
                <a:effectLst/>
                <a:latin typeface="Montserrat Medium" pitchFamily="2" charset="77"/>
              </a:rPr>
              <a:t>AFTER 21 DAYS</a:t>
            </a:r>
          </a:p>
        </p:txBody>
      </p:sp>
      <p:pic>
        <p:nvPicPr>
          <p:cNvPr id="8" name="1003CD82-34D8-40DA-B614-02B34CBE1B3A">
            <a:extLst>
              <a:ext uri="{FF2B5EF4-FFF2-40B4-BE49-F238E27FC236}">
                <a16:creationId xmlns:a16="http://schemas.microsoft.com/office/drawing/2014/main" id="{D88A1961-817C-C0A5-C5B0-CEEA25F39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439443" y="1819297"/>
            <a:ext cx="2433240" cy="3247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4D1312C6-205B-4741-86B4-EE899970A0D4">
            <a:extLst>
              <a:ext uri="{FF2B5EF4-FFF2-40B4-BE49-F238E27FC236}">
                <a16:creationId xmlns:a16="http://schemas.microsoft.com/office/drawing/2014/main" id="{18808170-DA04-B32D-C9BE-C4DBDECB98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915957" y="1819297"/>
            <a:ext cx="2433240" cy="3247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8C35D6B-2C79-C5AC-4975-9B8B636CA86F}"/>
              </a:ext>
            </a:extLst>
          </p:cNvPr>
          <p:cNvSpPr txBox="1"/>
          <p:nvPr/>
        </p:nvSpPr>
        <p:spPr>
          <a:xfrm>
            <a:off x="2591220" y="1496808"/>
            <a:ext cx="1678142" cy="307777"/>
          </a:xfrm>
          <a:prstGeom prst="rect">
            <a:avLst/>
          </a:prstGeom>
          <a:noFill/>
        </p:spPr>
        <p:txBody>
          <a:bodyPr wrap="square" rtlCol="0">
            <a:spAutoFit/>
          </a:bodyPr>
          <a:lstStyle/>
          <a:p>
            <a:pPr algn="ctr"/>
            <a:r>
              <a:rPr lang="en-IE" sz="1400" dirty="0">
                <a:solidFill>
                  <a:srgbClr val="8D9196"/>
                </a:solidFill>
                <a:effectLst/>
                <a:latin typeface="The Seasons" pitchFamily="2" charset="77"/>
              </a:rPr>
              <a:t>Larry Y.</a:t>
            </a:r>
            <a:endParaRPr lang="en-US" sz="1400" dirty="0">
              <a:solidFill>
                <a:srgbClr val="8D9196"/>
              </a:solidFill>
              <a:latin typeface="The Seasons" pitchFamily="2" charset="77"/>
            </a:endParaRPr>
          </a:p>
        </p:txBody>
      </p:sp>
      <p:sp>
        <p:nvSpPr>
          <p:cNvPr id="3" name="TextBox 2">
            <a:extLst>
              <a:ext uri="{FF2B5EF4-FFF2-40B4-BE49-F238E27FC236}">
                <a16:creationId xmlns:a16="http://schemas.microsoft.com/office/drawing/2014/main" id="{EB7616F9-C03E-9C1F-15F8-9996DAB4F32B}"/>
              </a:ext>
            </a:extLst>
          </p:cNvPr>
          <p:cNvSpPr txBox="1"/>
          <p:nvPr/>
        </p:nvSpPr>
        <p:spPr>
          <a:xfrm>
            <a:off x="8037426" y="1496808"/>
            <a:ext cx="1678142" cy="307777"/>
          </a:xfrm>
          <a:prstGeom prst="rect">
            <a:avLst/>
          </a:prstGeom>
          <a:noFill/>
        </p:spPr>
        <p:txBody>
          <a:bodyPr wrap="square" rtlCol="0">
            <a:spAutoFit/>
          </a:bodyPr>
          <a:lstStyle/>
          <a:p>
            <a:pPr algn="ctr"/>
            <a:r>
              <a:rPr lang="en-IE" sz="1400" dirty="0">
                <a:solidFill>
                  <a:srgbClr val="8D9196"/>
                </a:solidFill>
                <a:effectLst/>
                <a:latin typeface="The Seasons" pitchFamily="2" charset="77"/>
              </a:rPr>
              <a:t>Susanne P.</a:t>
            </a:r>
            <a:endParaRPr lang="en-US" sz="1400" dirty="0">
              <a:solidFill>
                <a:srgbClr val="8D9196"/>
              </a:solidFill>
              <a:latin typeface="The Seasons" pitchFamily="2" charset="77"/>
            </a:endParaRPr>
          </a:p>
        </p:txBody>
      </p:sp>
      <p:sp>
        <p:nvSpPr>
          <p:cNvPr id="10" name="TextBox 9">
            <a:extLst>
              <a:ext uri="{FF2B5EF4-FFF2-40B4-BE49-F238E27FC236}">
                <a16:creationId xmlns:a16="http://schemas.microsoft.com/office/drawing/2014/main" id="{ADA9F4EF-583D-6BB7-AF7B-455FE48B41C6}"/>
              </a:ext>
            </a:extLst>
          </p:cNvPr>
          <p:cNvSpPr txBox="1"/>
          <p:nvPr/>
        </p:nvSpPr>
        <p:spPr>
          <a:xfrm>
            <a:off x="1172210" y="5894069"/>
            <a:ext cx="9847580" cy="769441"/>
          </a:xfrm>
          <a:prstGeom prst="rect">
            <a:avLst/>
          </a:prstGeom>
          <a:noFill/>
        </p:spPr>
        <p:txBody>
          <a:bodyPr wrap="square" rtlCol="0">
            <a:spAutoFit/>
          </a:bodyPr>
          <a:lstStyle/>
          <a:p>
            <a:pPr algn="ctr"/>
            <a:r>
              <a:rPr lang="en-IE" sz="1100" i="1" dirty="0">
                <a:solidFill>
                  <a:srgbClr val="8D9196"/>
                </a:solidFill>
                <a:latin typeface="Gotham Light" pitchFamily="2" charset="0"/>
                <a:cs typeface="Calibri"/>
              </a:rPr>
              <a:t>*Actual </a:t>
            </a:r>
            <a:r>
              <a:rPr lang="en-IE" sz="1100" i="1" dirty="0" err="1">
                <a:solidFill>
                  <a:srgbClr val="8D9196"/>
                </a:solidFill>
                <a:latin typeface="Gotham Light" pitchFamily="2" charset="0"/>
                <a:cs typeface="Calibri"/>
              </a:rPr>
              <a:t>LifeWave</a:t>
            </a:r>
            <a:r>
              <a:rPr lang="en-IE" sz="1100" i="1" dirty="0">
                <a:solidFill>
                  <a:srgbClr val="8D9196"/>
                </a:solidFill>
                <a:latin typeface="Gotham Light" pitchFamily="2" charset="0"/>
                <a:cs typeface="Calibri"/>
              </a:rPr>
              <a:t> customers. Individual results may vary depending on age and other environmental factors.</a:t>
            </a:r>
            <a:br>
              <a:rPr lang="en-IE" sz="1100" i="1" dirty="0">
                <a:solidFill>
                  <a:srgbClr val="8D9196"/>
                </a:solidFill>
                <a:latin typeface="Gotham Light" pitchFamily="2" charset="0"/>
                <a:cs typeface="Calibri"/>
              </a:rPr>
            </a:br>
            <a:r>
              <a:rPr lang="en-IE" sz="1100" i="1" dirty="0">
                <a:solidFill>
                  <a:srgbClr val="8D9196"/>
                </a:solidFill>
                <a:latin typeface="Gotham Light" pitchFamily="2" charset="0"/>
                <a:cs typeface="Calibri"/>
              </a:rPr>
              <a:t>Testimonials are not claimed to represent typical results.</a:t>
            </a:r>
            <a:r>
              <a:rPr lang="en-GB" sz="1100" i="1" dirty="0">
                <a:solidFill>
                  <a:srgbClr val="8D9196"/>
                </a:solidFill>
                <a:latin typeface="Gotham Light" pitchFamily="2" charset="0"/>
                <a:cs typeface="Calibri"/>
              </a:rPr>
              <a:t>.</a:t>
            </a:r>
          </a:p>
          <a:p>
            <a:pPr algn="ctr"/>
            <a:endParaRPr lang="en-GB" sz="1100" i="1" dirty="0">
              <a:solidFill>
                <a:srgbClr val="8D9196"/>
              </a:solidFill>
              <a:latin typeface="Gotham Light" pitchFamily="2" charset="0"/>
              <a:cs typeface="Calibri"/>
            </a:endParaRPr>
          </a:p>
          <a:p>
            <a:pPr algn="ctr"/>
            <a:endParaRPr lang="en-US" sz="1100" i="1" dirty="0">
              <a:solidFill>
                <a:srgbClr val="8D9196"/>
              </a:solidFill>
              <a:latin typeface="Gotham Light" pitchFamily="2" charset="0"/>
            </a:endParaRPr>
          </a:p>
        </p:txBody>
      </p:sp>
      <p:pic>
        <p:nvPicPr>
          <p:cNvPr id="15" name="Picture 14" descr="A close-up of a person's face&#10;&#10;Description automatically generated">
            <a:extLst>
              <a:ext uri="{FF2B5EF4-FFF2-40B4-BE49-F238E27FC236}">
                <a16:creationId xmlns:a16="http://schemas.microsoft.com/office/drawing/2014/main" id="{E83AA0EC-A7F3-5E89-2555-2670AC3C60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603" y="1817601"/>
            <a:ext cx="2433240" cy="3247440"/>
          </a:xfrm>
          <a:prstGeom prst="rect">
            <a:avLst/>
          </a:prstGeom>
        </p:spPr>
      </p:pic>
      <p:pic>
        <p:nvPicPr>
          <p:cNvPr id="17" name="Picture 16" descr="A person in a white shirt&#10;&#10;Description automatically generated">
            <a:extLst>
              <a:ext uri="{FF2B5EF4-FFF2-40B4-BE49-F238E27FC236}">
                <a16:creationId xmlns:a16="http://schemas.microsoft.com/office/drawing/2014/main" id="{CB2361B5-3BA4-2D19-9CD1-9150F9548D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2166" y="1819297"/>
            <a:ext cx="2433240" cy="3247440"/>
          </a:xfrm>
          <a:prstGeom prst="rect">
            <a:avLst/>
          </a:prstGeom>
        </p:spPr>
      </p:pic>
    </p:spTree>
    <p:extLst>
      <p:ext uri="{BB962C8B-B14F-4D97-AF65-F5344CB8AC3E}">
        <p14:creationId xmlns:p14="http://schemas.microsoft.com/office/powerpoint/2010/main" val="2967560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Subtitle 7">
            <a:extLst>
              <a:ext uri="{FF2B5EF4-FFF2-40B4-BE49-F238E27FC236}">
                <a16:creationId xmlns:a16="http://schemas.microsoft.com/office/drawing/2014/main" id="{C94917D8-24D8-7828-09E9-62104530E003}"/>
              </a:ext>
            </a:extLst>
          </p:cNvPr>
          <p:cNvSpPr txBox="1">
            <a:spLocks/>
          </p:cNvSpPr>
          <p:nvPr/>
        </p:nvSpPr>
        <p:spPr>
          <a:xfrm>
            <a:off x="481013" y="3752849"/>
            <a:ext cx="3603970"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cap="all" dirty="0" err="1">
                <a:latin typeface="The Seasons" pitchFamily="2" charset="77"/>
                <a:ea typeface="+mj-ea"/>
                <a:cs typeface="+mj-cs"/>
              </a:rPr>
              <a:t>Alavida</a:t>
            </a:r>
            <a:r>
              <a:rPr lang="en-US" sz="3600" cap="all" dirty="0">
                <a:latin typeface="The Seasons" pitchFamily="2" charset="77"/>
                <a:ea typeface="+mj-ea"/>
                <a:cs typeface="+mj-cs"/>
              </a:rPr>
              <a:t> REGENERATING SYSTEM</a:t>
            </a:r>
          </a:p>
        </p:txBody>
      </p:sp>
      <p:pic>
        <p:nvPicPr>
          <p:cNvPr id="3" name="Picture 2">
            <a:extLst>
              <a:ext uri="{FF2B5EF4-FFF2-40B4-BE49-F238E27FC236}">
                <a16:creationId xmlns:a16="http://schemas.microsoft.com/office/drawing/2014/main" id="{8AEB6B84-BEB7-06EC-62F7-00DC30278E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214619" cy="6858000"/>
          </a:xfrm>
          <a:prstGeom prst="rect">
            <a:avLst/>
          </a:prstGeom>
        </p:spPr>
      </p:pic>
      <p:sp>
        <p:nvSpPr>
          <p:cNvPr id="12" name="Subtitle 7">
            <a:extLst>
              <a:ext uri="{FF2B5EF4-FFF2-40B4-BE49-F238E27FC236}">
                <a16:creationId xmlns:a16="http://schemas.microsoft.com/office/drawing/2014/main" id="{698585D2-D244-8BB3-C554-052C54F86DA8}"/>
              </a:ext>
            </a:extLst>
          </p:cNvPr>
          <p:cNvSpPr txBox="1">
            <a:spLocks/>
          </p:cNvSpPr>
          <p:nvPr/>
        </p:nvSpPr>
        <p:spPr>
          <a:xfrm>
            <a:off x="2619294" y="1636896"/>
            <a:ext cx="1577449" cy="1348500"/>
          </a:xfrm>
          <a:prstGeom prst="rect">
            <a:avLst/>
          </a:prstGeom>
        </p:spPr>
        <p:txBody>
          <a:bodyPr vert="horz" lIns="91440" tIns="45720" rIns="91440" bIns="45720" rtlCol="0" anchor="ctr">
            <a:noAutofit/>
          </a:bodyPr>
          <a:lstStyle/>
          <a:p>
            <a:pPr algn="ctr">
              <a:spcAft>
                <a:spcPts val="600"/>
              </a:spcAft>
            </a:pPr>
            <a:r>
              <a:rPr lang="en-US" sz="1400" b="1" dirty="0">
                <a:solidFill>
                  <a:srgbClr val="6ACCE0"/>
                </a:solidFill>
                <a:latin typeface="The Seasons" pitchFamily="2" charset="77"/>
              </a:rPr>
              <a:t>Four innovative products </a:t>
            </a:r>
            <a:br>
              <a:rPr lang="en-US" sz="1400" dirty="0">
                <a:solidFill>
                  <a:srgbClr val="6ACCE0"/>
                </a:solidFill>
                <a:latin typeface="The Seasons" pitchFamily="2" charset="77"/>
              </a:rPr>
            </a:br>
            <a:r>
              <a:rPr lang="en-US" sz="1400" dirty="0">
                <a:solidFill>
                  <a:srgbClr val="6ACCE0"/>
                </a:solidFill>
                <a:latin typeface="The Seasons" pitchFamily="2" charset="77"/>
              </a:rPr>
              <a:t>that work independently. </a:t>
            </a:r>
          </a:p>
        </p:txBody>
      </p:sp>
      <p:sp>
        <p:nvSpPr>
          <p:cNvPr id="5" name="Subtitle 7">
            <a:extLst>
              <a:ext uri="{FF2B5EF4-FFF2-40B4-BE49-F238E27FC236}">
                <a16:creationId xmlns:a16="http://schemas.microsoft.com/office/drawing/2014/main" id="{18144FE8-678D-8EF9-F8FD-2168BEA914C8}"/>
              </a:ext>
            </a:extLst>
          </p:cNvPr>
          <p:cNvSpPr txBox="1">
            <a:spLocks/>
          </p:cNvSpPr>
          <p:nvPr/>
        </p:nvSpPr>
        <p:spPr>
          <a:xfrm>
            <a:off x="1218779" y="3659724"/>
            <a:ext cx="2058909" cy="1494764"/>
          </a:xfrm>
          <a:prstGeom prst="rect">
            <a:avLst/>
          </a:prstGeom>
        </p:spPr>
        <p:txBody>
          <a:bodyPr vert="horz" lIns="91440" tIns="45720" rIns="91440" bIns="45720" rtlCol="0" anchor="ctr">
            <a:noAutofit/>
          </a:bodyPr>
          <a:lstStyle/>
          <a:p>
            <a:pPr algn="ctr">
              <a:spcAft>
                <a:spcPts val="600"/>
              </a:spcAft>
            </a:pPr>
            <a:r>
              <a:rPr lang="en-US" sz="1400" b="1" dirty="0">
                <a:solidFill>
                  <a:srgbClr val="6ACCE0"/>
                </a:solidFill>
                <a:latin typeface="The Seasons" pitchFamily="2" charset="77"/>
              </a:rPr>
              <a:t>When used together, </a:t>
            </a:r>
            <a:br>
              <a:rPr lang="en-US" sz="1400" b="1" dirty="0">
                <a:solidFill>
                  <a:srgbClr val="6ACCE0"/>
                </a:solidFill>
                <a:latin typeface="The Seasons" pitchFamily="2" charset="77"/>
              </a:rPr>
            </a:br>
            <a:r>
              <a:rPr lang="en-US" sz="1400" b="1" dirty="0">
                <a:solidFill>
                  <a:srgbClr val="6ACCE0"/>
                </a:solidFill>
                <a:latin typeface="The Seasons" pitchFamily="2" charset="77"/>
              </a:rPr>
              <a:t>the results are visible, </a:t>
            </a:r>
            <a:br>
              <a:rPr lang="en-US" sz="1400" b="1" dirty="0">
                <a:solidFill>
                  <a:srgbClr val="6ACCE0"/>
                </a:solidFill>
                <a:latin typeface="The Seasons" pitchFamily="2" charset="77"/>
              </a:rPr>
            </a:br>
            <a:r>
              <a:rPr lang="en-US" sz="1400" dirty="0">
                <a:solidFill>
                  <a:srgbClr val="6ACCE0"/>
                </a:solidFill>
                <a:latin typeface="The Seasons" pitchFamily="2" charset="77"/>
              </a:rPr>
              <a:t>long-lasting, and life-changing.</a:t>
            </a:r>
          </a:p>
        </p:txBody>
      </p:sp>
      <p:sp>
        <p:nvSpPr>
          <p:cNvPr id="6" name="Subtitle 7">
            <a:extLst>
              <a:ext uri="{FF2B5EF4-FFF2-40B4-BE49-F238E27FC236}">
                <a16:creationId xmlns:a16="http://schemas.microsoft.com/office/drawing/2014/main" id="{00D10108-D21E-3E66-F20E-92EE83CA664C}"/>
              </a:ext>
            </a:extLst>
          </p:cNvPr>
          <p:cNvSpPr txBox="1">
            <a:spLocks/>
          </p:cNvSpPr>
          <p:nvPr/>
        </p:nvSpPr>
        <p:spPr>
          <a:xfrm>
            <a:off x="3859648" y="3896686"/>
            <a:ext cx="1411504" cy="1150410"/>
          </a:xfrm>
          <a:prstGeom prst="rect">
            <a:avLst/>
          </a:prstGeom>
        </p:spPr>
        <p:txBody>
          <a:bodyPr vert="horz" lIns="91440" tIns="45720" rIns="91440" bIns="45720" rtlCol="0" anchor="ctr">
            <a:noAutofit/>
          </a:bodyPr>
          <a:lstStyle/>
          <a:p>
            <a:pPr algn="ctr">
              <a:lnSpc>
                <a:spcPct val="90000"/>
              </a:lnSpc>
              <a:spcAft>
                <a:spcPts val="600"/>
              </a:spcAft>
            </a:pPr>
            <a:r>
              <a:rPr lang="en-US" sz="1400" b="1" dirty="0">
                <a:solidFill>
                  <a:srgbClr val="6ACCE0"/>
                </a:solidFill>
                <a:latin typeface="The Seasons" pitchFamily="2" charset="77"/>
              </a:rPr>
              <a:t>A beautiful merging </a:t>
            </a:r>
            <a:br>
              <a:rPr lang="en-US" sz="1400" dirty="0">
                <a:solidFill>
                  <a:srgbClr val="6ACCE0"/>
                </a:solidFill>
                <a:latin typeface="The Seasons" pitchFamily="2" charset="77"/>
              </a:rPr>
            </a:br>
            <a:r>
              <a:rPr lang="en-US" sz="1400" dirty="0">
                <a:solidFill>
                  <a:srgbClr val="6ACCE0"/>
                </a:solidFill>
                <a:latin typeface="The Seasons" pitchFamily="2" charset="77"/>
              </a:rPr>
              <a:t>of nature and science. </a:t>
            </a:r>
          </a:p>
        </p:txBody>
      </p:sp>
      <p:sp>
        <p:nvSpPr>
          <p:cNvPr id="9" name="Oval 8">
            <a:extLst>
              <a:ext uri="{FF2B5EF4-FFF2-40B4-BE49-F238E27FC236}">
                <a16:creationId xmlns:a16="http://schemas.microsoft.com/office/drawing/2014/main" id="{3CCD98EC-83B2-CAFF-4DBC-22FB14ED0768}"/>
              </a:ext>
            </a:extLst>
          </p:cNvPr>
          <p:cNvSpPr/>
          <p:nvPr/>
        </p:nvSpPr>
        <p:spPr>
          <a:xfrm>
            <a:off x="2329048" y="1108414"/>
            <a:ext cx="2143328" cy="2143328"/>
          </a:xfrm>
          <a:prstGeom prst="ellipse">
            <a:avLst/>
          </a:prstGeom>
          <a:noFill/>
          <a:ln>
            <a:solidFill>
              <a:srgbClr val="6ACC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5C7C4"/>
              </a:solidFill>
            </a:endParaRPr>
          </a:p>
        </p:txBody>
      </p:sp>
      <p:sp>
        <p:nvSpPr>
          <p:cNvPr id="11" name="Oval 10">
            <a:extLst>
              <a:ext uri="{FF2B5EF4-FFF2-40B4-BE49-F238E27FC236}">
                <a16:creationId xmlns:a16="http://schemas.microsoft.com/office/drawing/2014/main" id="{A107F29B-A9A9-8BA2-CC9E-A25EAC5BD4CA}"/>
              </a:ext>
            </a:extLst>
          </p:cNvPr>
          <p:cNvSpPr/>
          <p:nvPr/>
        </p:nvSpPr>
        <p:spPr>
          <a:xfrm>
            <a:off x="3522967" y="3124903"/>
            <a:ext cx="2143328" cy="2143328"/>
          </a:xfrm>
          <a:prstGeom prst="ellipse">
            <a:avLst/>
          </a:prstGeom>
          <a:noFill/>
          <a:ln>
            <a:solidFill>
              <a:srgbClr val="6ACC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5C7C4"/>
              </a:solidFill>
            </a:endParaRPr>
          </a:p>
        </p:txBody>
      </p:sp>
      <p:sp>
        <p:nvSpPr>
          <p:cNvPr id="14" name="Oval 13">
            <a:extLst>
              <a:ext uri="{FF2B5EF4-FFF2-40B4-BE49-F238E27FC236}">
                <a16:creationId xmlns:a16="http://schemas.microsoft.com/office/drawing/2014/main" id="{E8115A26-B13E-AEEE-97E9-B663F11B41BF}"/>
              </a:ext>
            </a:extLst>
          </p:cNvPr>
          <p:cNvSpPr/>
          <p:nvPr/>
        </p:nvSpPr>
        <p:spPr>
          <a:xfrm>
            <a:off x="1135128" y="3107905"/>
            <a:ext cx="2143328" cy="2143328"/>
          </a:xfrm>
          <a:prstGeom prst="ellipse">
            <a:avLst/>
          </a:prstGeom>
          <a:noFill/>
          <a:ln>
            <a:solidFill>
              <a:srgbClr val="6ACC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5C7C4"/>
              </a:solidFill>
            </a:endParaRPr>
          </a:p>
        </p:txBody>
      </p:sp>
      <p:pic>
        <p:nvPicPr>
          <p:cNvPr id="10" name="Picture 9" descr="A pair of blue water drops&#10;&#10;Description automatically generated">
            <a:extLst>
              <a:ext uri="{FF2B5EF4-FFF2-40B4-BE49-F238E27FC236}">
                <a16:creationId xmlns:a16="http://schemas.microsoft.com/office/drawing/2014/main" id="{446E30D7-AC7C-8E3C-D1B7-7C4EDC46A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0714" y="1514387"/>
            <a:ext cx="898934" cy="285376"/>
          </a:xfrm>
          <a:prstGeom prst="rect">
            <a:avLst/>
          </a:prstGeom>
        </p:spPr>
      </p:pic>
      <p:pic>
        <p:nvPicPr>
          <p:cNvPr id="16" name="Picture 15" descr="A blue and white logo&#10;&#10;Description automatically generated">
            <a:extLst>
              <a:ext uri="{FF2B5EF4-FFF2-40B4-BE49-F238E27FC236}">
                <a16:creationId xmlns:a16="http://schemas.microsoft.com/office/drawing/2014/main" id="{4E53A005-B7E2-7E97-3DC4-1775D9F88A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4983" y="3338434"/>
            <a:ext cx="563617" cy="563617"/>
          </a:xfrm>
          <a:prstGeom prst="rect">
            <a:avLst/>
          </a:prstGeom>
        </p:spPr>
      </p:pic>
      <p:pic>
        <p:nvPicPr>
          <p:cNvPr id="18" name="Picture 17" descr="A blue line drawing of a person's face&#10;&#10;Description automatically generated">
            <a:extLst>
              <a:ext uri="{FF2B5EF4-FFF2-40B4-BE49-F238E27FC236}">
                <a16:creationId xmlns:a16="http://schemas.microsoft.com/office/drawing/2014/main" id="{D8E5D590-E4FD-3414-B8A2-E08C7FDADD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2021" y="3403767"/>
            <a:ext cx="563617" cy="563617"/>
          </a:xfrm>
          <a:prstGeom prst="rect">
            <a:avLst/>
          </a:prstGeom>
        </p:spPr>
      </p:pic>
    </p:spTree>
    <p:extLst>
      <p:ext uri="{BB962C8B-B14F-4D97-AF65-F5344CB8AC3E}">
        <p14:creationId xmlns:p14="http://schemas.microsoft.com/office/powerpoint/2010/main" val="2736361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3D8F4A-1F5C-447A-D010-B40C43CD9EBB}"/>
              </a:ext>
            </a:extLst>
          </p:cNvPr>
          <p:cNvSpPr/>
          <p:nvPr/>
        </p:nvSpPr>
        <p:spPr>
          <a:xfrm>
            <a:off x="0" y="0"/>
            <a:ext cx="12192000" cy="6858000"/>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bg1"/>
              </a:solidFill>
            </a:endParaRPr>
          </a:p>
        </p:txBody>
      </p:sp>
      <p:sp>
        <p:nvSpPr>
          <p:cNvPr id="6" name="Title 1">
            <a:extLst>
              <a:ext uri="{FF2B5EF4-FFF2-40B4-BE49-F238E27FC236}">
                <a16:creationId xmlns:a16="http://schemas.microsoft.com/office/drawing/2014/main" id="{341C2CF9-AFC6-677E-307B-926D1DDF12D2}"/>
              </a:ext>
            </a:extLst>
          </p:cNvPr>
          <p:cNvSpPr txBox="1">
            <a:spLocks/>
          </p:cNvSpPr>
          <p:nvPr/>
        </p:nvSpPr>
        <p:spPr>
          <a:xfrm>
            <a:off x="598026" y="2745717"/>
            <a:ext cx="10995949" cy="13665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6000" dirty="0">
                <a:solidFill>
                  <a:schemeClr val="bg1"/>
                </a:solidFill>
                <a:latin typeface="The Seasons Light" pitchFamily="2" charset="77"/>
              </a:rPr>
              <a:t>The </a:t>
            </a:r>
            <a:r>
              <a:rPr lang="en-IE" sz="6000" b="1" dirty="0">
                <a:solidFill>
                  <a:schemeClr val="bg1"/>
                </a:solidFill>
                <a:latin typeface="The Seasons" pitchFamily="2" charset="77"/>
              </a:rPr>
              <a:t>Opportunity</a:t>
            </a:r>
            <a:endParaRPr lang="en-IE" sz="6000" dirty="0">
              <a:solidFill>
                <a:schemeClr val="bg1"/>
              </a:solidFill>
              <a:latin typeface="The Seasons Light" pitchFamily="2" charset="77"/>
            </a:endParaRPr>
          </a:p>
        </p:txBody>
      </p:sp>
      <p:pic>
        <p:nvPicPr>
          <p:cNvPr id="7" name="Picture 6">
            <a:extLst>
              <a:ext uri="{FF2B5EF4-FFF2-40B4-BE49-F238E27FC236}">
                <a16:creationId xmlns:a16="http://schemas.microsoft.com/office/drawing/2014/main" id="{82E818EE-3A44-B50E-FCEE-735D50F43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1362" y="2268637"/>
            <a:ext cx="2729277" cy="242319"/>
          </a:xfrm>
          <a:prstGeom prst="rect">
            <a:avLst/>
          </a:prstGeom>
        </p:spPr>
      </p:pic>
    </p:spTree>
    <p:extLst>
      <p:ext uri="{BB962C8B-B14F-4D97-AF65-F5344CB8AC3E}">
        <p14:creationId xmlns:p14="http://schemas.microsoft.com/office/powerpoint/2010/main" val="1309177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89760A1-C6C4-2E6B-800C-0BD9C39E6999}"/>
              </a:ext>
            </a:extLst>
          </p:cNvPr>
          <p:cNvSpPr/>
          <p:nvPr/>
        </p:nvSpPr>
        <p:spPr>
          <a:xfrm>
            <a:off x="0" y="2569579"/>
            <a:ext cx="12192000" cy="2095019"/>
          </a:xfrm>
          <a:prstGeom prst="rect">
            <a:avLst/>
          </a:prstGeom>
          <a:solidFill>
            <a:srgbClr val="9ADBE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bg1"/>
              </a:solidFill>
            </a:endParaRPr>
          </a:p>
        </p:txBody>
      </p:sp>
      <p:sp>
        <p:nvSpPr>
          <p:cNvPr id="9" name="TextBox 8">
            <a:extLst>
              <a:ext uri="{FF2B5EF4-FFF2-40B4-BE49-F238E27FC236}">
                <a16:creationId xmlns:a16="http://schemas.microsoft.com/office/drawing/2014/main" id="{F4F41FD9-09F8-1250-0A7F-817DD12D57B9}"/>
              </a:ext>
            </a:extLst>
          </p:cNvPr>
          <p:cNvSpPr txBox="1"/>
          <p:nvPr/>
        </p:nvSpPr>
        <p:spPr>
          <a:xfrm>
            <a:off x="6248050" y="5264849"/>
            <a:ext cx="5048839" cy="738664"/>
          </a:xfrm>
          <a:prstGeom prst="rect">
            <a:avLst/>
          </a:prstGeom>
          <a:noFill/>
        </p:spPr>
        <p:txBody>
          <a:bodyPr wrap="square" rtlCol="0">
            <a:spAutoFit/>
          </a:bodyPr>
          <a:lstStyle/>
          <a:p>
            <a:r>
              <a:rPr lang="en-US" sz="1400" dirty="0">
                <a:solidFill>
                  <a:srgbClr val="8D9196"/>
                </a:solidFill>
                <a:latin typeface="Gotham Light" pitchFamily="2" charset="0"/>
              </a:rPr>
              <a:t>By submitting your before/after images, you consent to their possible use for marketing purposes, without limitations or expiration.</a:t>
            </a:r>
            <a:endParaRPr lang="en-US" sz="1400" dirty="0">
              <a:latin typeface="Gotham Light" pitchFamily="2" charset="0"/>
            </a:endParaRPr>
          </a:p>
        </p:txBody>
      </p:sp>
      <p:sp>
        <p:nvSpPr>
          <p:cNvPr id="12" name="TextBox 11">
            <a:extLst>
              <a:ext uri="{FF2B5EF4-FFF2-40B4-BE49-F238E27FC236}">
                <a16:creationId xmlns:a16="http://schemas.microsoft.com/office/drawing/2014/main" id="{4434DDF8-09D2-E4A3-2211-A135970F3ED0}"/>
              </a:ext>
            </a:extLst>
          </p:cNvPr>
          <p:cNvSpPr txBox="1"/>
          <p:nvPr/>
        </p:nvSpPr>
        <p:spPr>
          <a:xfrm>
            <a:off x="1219239" y="5126484"/>
            <a:ext cx="4724713" cy="1015663"/>
          </a:xfrm>
          <a:prstGeom prst="rect">
            <a:avLst/>
          </a:prstGeom>
          <a:noFill/>
        </p:spPr>
        <p:txBody>
          <a:bodyPr wrap="square" rtlCol="0">
            <a:spAutoFit/>
          </a:bodyPr>
          <a:lstStyle/>
          <a:p>
            <a:pPr marL="0" indent="0">
              <a:spcBef>
                <a:spcPts val="0"/>
              </a:spcBef>
              <a:buNone/>
            </a:pPr>
            <a:r>
              <a:rPr lang="en-US" sz="1200" b="1" dirty="0">
                <a:solidFill>
                  <a:srgbClr val="8D9196"/>
                </a:solidFill>
                <a:latin typeface="Gotham Bold" pitchFamily="2" charset="0"/>
              </a:rPr>
              <a:t>Tips:</a:t>
            </a:r>
          </a:p>
          <a:p>
            <a:pPr marL="0" indent="0">
              <a:spcBef>
                <a:spcPts val="0"/>
              </a:spcBef>
              <a:buNone/>
            </a:pPr>
            <a:r>
              <a:rPr lang="en-US" sz="1200" dirty="0">
                <a:solidFill>
                  <a:srgbClr val="8D9196"/>
                </a:solidFill>
                <a:latin typeface="Gotham Light" pitchFamily="2" charset="0"/>
              </a:rPr>
              <a:t>Make sure to take your pictures in the same setting, with the same camera angle and lighting to show the best comparison. We recommend getting natural light facing a window or vanity for great pics!</a:t>
            </a:r>
          </a:p>
        </p:txBody>
      </p:sp>
      <p:sp>
        <p:nvSpPr>
          <p:cNvPr id="14" name="TextBox 13">
            <a:extLst>
              <a:ext uri="{FF2B5EF4-FFF2-40B4-BE49-F238E27FC236}">
                <a16:creationId xmlns:a16="http://schemas.microsoft.com/office/drawing/2014/main" id="{ABF360EB-0A43-9AE4-8231-554AE2CE637D}"/>
              </a:ext>
            </a:extLst>
          </p:cNvPr>
          <p:cNvSpPr txBox="1"/>
          <p:nvPr/>
        </p:nvSpPr>
        <p:spPr>
          <a:xfrm>
            <a:off x="5414925" y="1300822"/>
            <a:ext cx="1998926" cy="646331"/>
          </a:xfrm>
          <a:prstGeom prst="rect">
            <a:avLst/>
          </a:prstGeom>
          <a:noFill/>
        </p:spPr>
        <p:txBody>
          <a:bodyPr wrap="square" rtlCol="0">
            <a:spAutoFit/>
          </a:bodyPr>
          <a:lstStyle/>
          <a:p>
            <a:pPr>
              <a:spcBef>
                <a:spcPts val="0"/>
              </a:spcBef>
            </a:pPr>
            <a:r>
              <a:rPr lang="en-GB" dirty="0">
                <a:solidFill>
                  <a:srgbClr val="10CADF"/>
                </a:solidFill>
                <a:latin typeface="Montserrat" pitchFamily="2" charset="77"/>
              </a:rPr>
              <a:t>Faithfully use the products.   </a:t>
            </a:r>
            <a:endParaRPr lang="en-US" dirty="0">
              <a:solidFill>
                <a:srgbClr val="10CADF"/>
              </a:solidFill>
              <a:latin typeface="Montserrat" pitchFamily="2" charset="77"/>
            </a:endParaRPr>
          </a:p>
        </p:txBody>
      </p:sp>
      <p:sp>
        <p:nvSpPr>
          <p:cNvPr id="15" name="TextBox 14">
            <a:extLst>
              <a:ext uri="{FF2B5EF4-FFF2-40B4-BE49-F238E27FC236}">
                <a16:creationId xmlns:a16="http://schemas.microsoft.com/office/drawing/2014/main" id="{C1BA9812-605F-7B02-F057-3588B77D7B4E}"/>
              </a:ext>
            </a:extLst>
          </p:cNvPr>
          <p:cNvSpPr txBox="1"/>
          <p:nvPr/>
        </p:nvSpPr>
        <p:spPr>
          <a:xfrm>
            <a:off x="1873101" y="3506771"/>
            <a:ext cx="2581155" cy="738664"/>
          </a:xfrm>
          <a:prstGeom prst="rect">
            <a:avLst/>
          </a:prstGeom>
          <a:noFill/>
        </p:spPr>
        <p:txBody>
          <a:bodyPr wrap="square" rtlCol="0">
            <a:spAutoFit/>
          </a:bodyPr>
          <a:lstStyle/>
          <a:p>
            <a:pPr marL="0" indent="0">
              <a:spcBef>
                <a:spcPts val="0"/>
              </a:spcBef>
              <a:buNone/>
            </a:pPr>
            <a:r>
              <a:rPr lang="en-US" sz="1400" dirty="0">
                <a:solidFill>
                  <a:srgbClr val="9ADBE8"/>
                </a:solidFill>
                <a:latin typeface="Montserrat" pitchFamily="2" charset="77"/>
              </a:rPr>
              <a:t>Photograph your face before you start to use your </a:t>
            </a:r>
            <a:r>
              <a:rPr lang="en-US" sz="1400" dirty="0" err="1">
                <a:solidFill>
                  <a:srgbClr val="9ADBE8"/>
                </a:solidFill>
                <a:latin typeface="Montserrat" pitchFamily="2" charset="77"/>
              </a:rPr>
              <a:t>Alavida</a:t>
            </a:r>
            <a:r>
              <a:rPr lang="en-US" sz="1400" dirty="0">
                <a:solidFill>
                  <a:srgbClr val="9ADBE8"/>
                </a:solidFill>
                <a:latin typeface="Montserrat" pitchFamily="2" charset="77"/>
              </a:rPr>
              <a:t> products.</a:t>
            </a:r>
          </a:p>
        </p:txBody>
      </p:sp>
      <p:sp>
        <p:nvSpPr>
          <p:cNvPr id="16" name="TextBox 15">
            <a:extLst>
              <a:ext uri="{FF2B5EF4-FFF2-40B4-BE49-F238E27FC236}">
                <a16:creationId xmlns:a16="http://schemas.microsoft.com/office/drawing/2014/main" id="{6DC561D8-63B2-4C15-A18B-E38FE3D80516}"/>
              </a:ext>
            </a:extLst>
          </p:cNvPr>
          <p:cNvSpPr txBox="1"/>
          <p:nvPr/>
        </p:nvSpPr>
        <p:spPr>
          <a:xfrm>
            <a:off x="600827" y="2803949"/>
            <a:ext cx="6643833" cy="461665"/>
          </a:xfrm>
          <a:prstGeom prst="rect">
            <a:avLst/>
          </a:prstGeom>
          <a:noFill/>
        </p:spPr>
        <p:txBody>
          <a:bodyPr wrap="square" rtlCol="0">
            <a:spAutoFit/>
          </a:bodyPr>
          <a:lstStyle/>
          <a:p>
            <a:r>
              <a:rPr lang="en-US" sz="2400" b="1" dirty="0">
                <a:solidFill>
                  <a:srgbClr val="10CADF"/>
                </a:solidFill>
                <a:latin typeface="The Seasons" pitchFamily="2" charset="77"/>
              </a:rPr>
              <a:t>How to track your results</a:t>
            </a:r>
            <a:endParaRPr lang="en-US" sz="1800" dirty="0">
              <a:solidFill>
                <a:srgbClr val="10CADF"/>
              </a:solidFill>
              <a:latin typeface="Montserrat" pitchFamily="2" charset="77"/>
            </a:endParaRPr>
          </a:p>
        </p:txBody>
      </p:sp>
      <p:sp>
        <p:nvSpPr>
          <p:cNvPr id="17" name="TextBox 16">
            <a:extLst>
              <a:ext uri="{FF2B5EF4-FFF2-40B4-BE49-F238E27FC236}">
                <a16:creationId xmlns:a16="http://schemas.microsoft.com/office/drawing/2014/main" id="{A9B49555-D971-AA26-DBA4-E8BDE302B6F2}"/>
              </a:ext>
            </a:extLst>
          </p:cNvPr>
          <p:cNvSpPr txBox="1"/>
          <p:nvPr/>
        </p:nvSpPr>
        <p:spPr>
          <a:xfrm>
            <a:off x="5361674" y="3509713"/>
            <a:ext cx="1998927" cy="735721"/>
          </a:xfrm>
          <a:prstGeom prst="rect">
            <a:avLst/>
          </a:prstGeom>
          <a:noFill/>
        </p:spPr>
        <p:txBody>
          <a:bodyPr wrap="square" rtlCol="0">
            <a:spAutoFit/>
          </a:bodyPr>
          <a:lstStyle/>
          <a:p>
            <a:pPr marL="0" indent="0">
              <a:spcBef>
                <a:spcPts val="0"/>
              </a:spcBef>
              <a:buNone/>
            </a:pPr>
            <a:r>
              <a:rPr lang="en-US" sz="1400" dirty="0">
                <a:solidFill>
                  <a:srgbClr val="9ADBE8"/>
                </a:solidFill>
                <a:latin typeface="Montserrat" pitchFamily="2" charset="77"/>
              </a:rPr>
              <a:t>Photograph again after one month of use.</a:t>
            </a:r>
            <a:endParaRPr lang="en-US" sz="1400" dirty="0">
              <a:solidFill>
                <a:srgbClr val="9ADBE8"/>
              </a:solidFill>
              <a:latin typeface="Montserrat" pitchFamily="2" charset="77"/>
              <a:hlinkClick r:id="rId3">
                <a:extLst>
                  <a:ext uri="{A12FA001-AC4F-418D-AE19-62706E023703}">
                    <ahyp:hlinkClr xmlns:ahyp="http://schemas.microsoft.com/office/drawing/2018/hyperlinkcolor" val="tx"/>
                  </a:ext>
                </a:extLst>
              </a:hlinkClick>
            </a:endParaRPr>
          </a:p>
        </p:txBody>
      </p:sp>
      <p:sp>
        <p:nvSpPr>
          <p:cNvPr id="18" name="TextBox 17">
            <a:extLst>
              <a:ext uri="{FF2B5EF4-FFF2-40B4-BE49-F238E27FC236}">
                <a16:creationId xmlns:a16="http://schemas.microsoft.com/office/drawing/2014/main" id="{E24134FE-9073-F693-7039-DFB1F9133AF8}"/>
              </a:ext>
            </a:extLst>
          </p:cNvPr>
          <p:cNvSpPr txBox="1"/>
          <p:nvPr/>
        </p:nvSpPr>
        <p:spPr>
          <a:xfrm>
            <a:off x="8939583" y="3434584"/>
            <a:ext cx="2783713" cy="954107"/>
          </a:xfrm>
          <a:prstGeom prst="rect">
            <a:avLst/>
          </a:prstGeom>
          <a:noFill/>
        </p:spPr>
        <p:txBody>
          <a:bodyPr wrap="square" rtlCol="0">
            <a:spAutoFit/>
          </a:bodyPr>
          <a:lstStyle/>
          <a:p>
            <a:pPr marL="0" indent="0">
              <a:spcBef>
                <a:spcPts val="0"/>
              </a:spcBef>
              <a:buNone/>
            </a:pPr>
            <a:r>
              <a:rPr lang="en-US" sz="1400" dirty="0">
                <a:solidFill>
                  <a:srgbClr val="9ADBE8"/>
                </a:solidFill>
                <a:latin typeface="Montserrat" pitchFamily="2" charset="77"/>
              </a:rPr>
              <a:t>Share your evolution with us by sending your before and after pics to </a:t>
            </a:r>
            <a:r>
              <a:rPr lang="en-US" sz="1400" dirty="0">
                <a:solidFill>
                  <a:srgbClr val="9ADBE8"/>
                </a:solidFill>
                <a:latin typeface="Montserrat" pitchFamily="2" charset="77"/>
                <a:hlinkClick r:id="rId3">
                  <a:extLst>
                    <a:ext uri="{A12FA001-AC4F-418D-AE19-62706E023703}">
                      <ahyp:hlinkClr xmlns:ahyp="http://schemas.microsoft.com/office/drawing/2018/hyperlinkcolor" val="tx"/>
                    </a:ext>
                  </a:extLst>
                </a:hlinkClick>
              </a:rPr>
              <a:t>product@lifewave.com</a:t>
            </a:r>
          </a:p>
        </p:txBody>
      </p:sp>
      <p:pic>
        <p:nvPicPr>
          <p:cNvPr id="19" name="Picture 18">
            <a:extLst>
              <a:ext uri="{FF2B5EF4-FFF2-40B4-BE49-F238E27FC236}">
                <a16:creationId xmlns:a16="http://schemas.microsoft.com/office/drawing/2014/main" id="{403E836F-A12C-A04F-5596-F455E07A49E1}"/>
              </a:ext>
            </a:extLst>
          </p:cNvPr>
          <p:cNvPicPr>
            <a:picLocks noChangeAspect="1"/>
          </p:cNvPicPr>
          <p:nvPr/>
        </p:nvPicPr>
        <p:blipFill>
          <a:blip r:embed="rId4"/>
          <a:stretch>
            <a:fillRect/>
          </a:stretch>
        </p:blipFill>
        <p:spPr>
          <a:xfrm>
            <a:off x="1076453" y="3542303"/>
            <a:ext cx="738665" cy="738665"/>
          </a:xfrm>
          <a:prstGeom prst="rect">
            <a:avLst/>
          </a:prstGeom>
        </p:spPr>
      </p:pic>
      <p:pic>
        <p:nvPicPr>
          <p:cNvPr id="20" name="Picture 19">
            <a:extLst>
              <a:ext uri="{FF2B5EF4-FFF2-40B4-BE49-F238E27FC236}">
                <a16:creationId xmlns:a16="http://schemas.microsoft.com/office/drawing/2014/main" id="{E04E616B-431E-1345-5FD4-C63C83B9A599}"/>
              </a:ext>
            </a:extLst>
          </p:cNvPr>
          <p:cNvPicPr>
            <a:picLocks noChangeAspect="1"/>
          </p:cNvPicPr>
          <p:nvPr/>
        </p:nvPicPr>
        <p:blipFill>
          <a:blip r:embed="rId5"/>
          <a:stretch>
            <a:fillRect/>
          </a:stretch>
        </p:blipFill>
        <p:spPr>
          <a:xfrm>
            <a:off x="4590659" y="3542304"/>
            <a:ext cx="738665" cy="738665"/>
          </a:xfrm>
          <a:prstGeom prst="rect">
            <a:avLst/>
          </a:prstGeom>
        </p:spPr>
      </p:pic>
      <p:pic>
        <p:nvPicPr>
          <p:cNvPr id="21" name="Picture 20">
            <a:extLst>
              <a:ext uri="{FF2B5EF4-FFF2-40B4-BE49-F238E27FC236}">
                <a16:creationId xmlns:a16="http://schemas.microsoft.com/office/drawing/2014/main" id="{426D97BC-CE8F-EBCF-4FDC-863B57BDA20B}"/>
              </a:ext>
            </a:extLst>
          </p:cNvPr>
          <p:cNvPicPr>
            <a:picLocks noChangeAspect="1"/>
          </p:cNvPicPr>
          <p:nvPr/>
        </p:nvPicPr>
        <p:blipFill>
          <a:blip r:embed="rId6"/>
          <a:stretch>
            <a:fillRect/>
          </a:stretch>
        </p:blipFill>
        <p:spPr>
          <a:xfrm>
            <a:off x="8133843" y="3542304"/>
            <a:ext cx="738665" cy="738665"/>
          </a:xfrm>
          <a:prstGeom prst="rect">
            <a:avLst/>
          </a:prstGeom>
        </p:spPr>
      </p:pic>
      <p:cxnSp>
        <p:nvCxnSpPr>
          <p:cNvPr id="24" name="Straight Connector 23">
            <a:extLst>
              <a:ext uri="{FF2B5EF4-FFF2-40B4-BE49-F238E27FC236}">
                <a16:creationId xmlns:a16="http://schemas.microsoft.com/office/drawing/2014/main" id="{8D0DAC5A-C833-D68D-E2CF-235C2798C285}"/>
              </a:ext>
            </a:extLst>
          </p:cNvPr>
          <p:cNvCxnSpPr>
            <a:cxnSpLocks/>
          </p:cNvCxnSpPr>
          <p:nvPr/>
        </p:nvCxnSpPr>
        <p:spPr>
          <a:xfrm>
            <a:off x="1076453" y="5125216"/>
            <a:ext cx="0" cy="1016931"/>
          </a:xfrm>
          <a:prstGeom prst="line">
            <a:avLst/>
          </a:prstGeom>
          <a:ln w="28575">
            <a:solidFill>
              <a:srgbClr val="9ADBE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9C497F7-551C-4B62-612B-C0C5BA57951C}"/>
              </a:ext>
            </a:extLst>
          </p:cNvPr>
          <p:cNvCxnSpPr>
            <a:cxnSpLocks/>
          </p:cNvCxnSpPr>
          <p:nvPr/>
        </p:nvCxnSpPr>
        <p:spPr>
          <a:xfrm>
            <a:off x="6105264" y="5125216"/>
            <a:ext cx="0" cy="1016931"/>
          </a:xfrm>
          <a:prstGeom prst="line">
            <a:avLst/>
          </a:prstGeom>
          <a:ln w="28575">
            <a:solidFill>
              <a:srgbClr val="9ADBE8"/>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F5150EF-BEBC-C89C-0C53-6A35283D427A}"/>
              </a:ext>
            </a:extLst>
          </p:cNvPr>
          <p:cNvSpPr txBox="1"/>
          <p:nvPr/>
        </p:nvSpPr>
        <p:spPr>
          <a:xfrm>
            <a:off x="600827" y="392821"/>
            <a:ext cx="9772891" cy="461665"/>
          </a:xfrm>
          <a:prstGeom prst="rect">
            <a:avLst/>
          </a:prstGeom>
          <a:noFill/>
        </p:spPr>
        <p:txBody>
          <a:bodyPr wrap="square">
            <a:spAutoFit/>
          </a:bodyPr>
          <a:lstStyle/>
          <a:p>
            <a:pPr marL="0" indent="0">
              <a:spcBef>
                <a:spcPts val="0"/>
              </a:spcBef>
              <a:buNone/>
            </a:pPr>
            <a:r>
              <a:rPr lang="en-GB" sz="2400" b="1" dirty="0">
                <a:solidFill>
                  <a:srgbClr val="10CADF"/>
                </a:solidFill>
                <a:latin typeface="The Seasons" pitchFamily="2" charset="77"/>
              </a:rPr>
              <a:t>Give yourself the gift of timeless beauty and radiant confidence:</a:t>
            </a:r>
            <a:endParaRPr lang="en-US" sz="2400" b="1" dirty="0">
              <a:solidFill>
                <a:srgbClr val="10CADF"/>
              </a:solidFill>
              <a:latin typeface="The Seasons" pitchFamily="2" charset="77"/>
            </a:endParaRPr>
          </a:p>
        </p:txBody>
      </p:sp>
      <p:grpSp>
        <p:nvGrpSpPr>
          <p:cNvPr id="39" name="Group 38">
            <a:extLst>
              <a:ext uri="{FF2B5EF4-FFF2-40B4-BE49-F238E27FC236}">
                <a16:creationId xmlns:a16="http://schemas.microsoft.com/office/drawing/2014/main" id="{5BA3DE07-55C6-EB1F-9286-7C6FE719C92F}"/>
              </a:ext>
            </a:extLst>
          </p:cNvPr>
          <p:cNvGrpSpPr/>
          <p:nvPr/>
        </p:nvGrpSpPr>
        <p:grpSpPr>
          <a:xfrm>
            <a:off x="1076453" y="1145351"/>
            <a:ext cx="891250" cy="891250"/>
            <a:chOff x="636608" y="1122201"/>
            <a:chExt cx="891250" cy="891250"/>
          </a:xfrm>
        </p:grpSpPr>
        <p:sp>
          <p:nvSpPr>
            <p:cNvPr id="31" name="Oval 30">
              <a:extLst>
                <a:ext uri="{FF2B5EF4-FFF2-40B4-BE49-F238E27FC236}">
                  <a16:creationId xmlns:a16="http://schemas.microsoft.com/office/drawing/2014/main" id="{0C9C47C7-D0DB-D5DC-4D62-2BA84C7874F6}"/>
                </a:ext>
              </a:extLst>
            </p:cNvPr>
            <p:cNvSpPr/>
            <p:nvPr/>
          </p:nvSpPr>
          <p:spPr>
            <a:xfrm>
              <a:off x="636608" y="1122201"/>
              <a:ext cx="891250" cy="891250"/>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3E0AB4E-EDC4-07BA-A8BB-D382AC46681E}"/>
                </a:ext>
              </a:extLst>
            </p:cNvPr>
            <p:cNvSpPr txBox="1"/>
            <p:nvPr/>
          </p:nvSpPr>
          <p:spPr>
            <a:xfrm>
              <a:off x="971216" y="1249781"/>
              <a:ext cx="238340" cy="584775"/>
            </a:xfrm>
            <a:prstGeom prst="rect">
              <a:avLst/>
            </a:prstGeom>
            <a:noFill/>
          </p:spPr>
          <p:txBody>
            <a:bodyPr wrap="square" rtlCol="0">
              <a:spAutoFit/>
            </a:bodyPr>
            <a:lstStyle/>
            <a:p>
              <a:r>
                <a:rPr lang="en-US" sz="3200" b="1" dirty="0">
                  <a:solidFill>
                    <a:schemeClr val="bg1"/>
                  </a:solidFill>
                  <a:latin typeface="The Seasons" pitchFamily="2" charset="77"/>
                </a:rPr>
                <a:t>1</a:t>
              </a:r>
            </a:p>
          </p:txBody>
        </p:sp>
      </p:grpSp>
      <p:grpSp>
        <p:nvGrpSpPr>
          <p:cNvPr id="37" name="Group 36">
            <a:extLst>
              <a:ext uri="{FF2B5EF4-FFF2-40B4-BE49-F238E27FC236}">
                <a16:creationId xmlns:a16="http://schemas.microsoft.com/office/drawing/2014/main" id="{A82F1C2C-B3A2-0EF7-AE52-79B86C57B91A}"/>
              </a:ext>
            </a:extLst>
          </p:cNvPr>
          <p:cNvGrpSpPr/>
          <p:nvPr/>
        </p:nvGrpSpPr>
        <p:grpSpPr>
          <a:xfrm>
            <a:off x="4514366" y="1145351"/>
            <a:ext cx="891250" cy="891250"/>
            <a:chOff x="1921398" y="1122201"/>
            <a:chExt cx="891250" cy="891250"/>
          </a:xfrm>
        </p:grpSpPr>
        <p:sp>
          <p:nvSpPr>
            <p:cNvPr id="33" name="Oval 32">
              <a:extLst>
                <a:ext uri="{FF2B5EF4-FFF2-40B4-BE49-F238E27FC236}">
                  <a16:creationId xmlns:a16="http://schemas.microsoft.com/office/drawing/2014/main" id="{7BA5C9AA-6BBC-0EC5-4CE6-4C74793E40CE}"/>
                </a:ext>
              </a:extLst>
            </p:cNvPr>
            <p:cNvSpPr/>
            <p:nvPr/>
          </p:nvSpPr>
          <p:spPr>
            <a:xfrm>
              <a:off x="1921398" y="1122201"/>
              <a:ext cx="891250" cy="891250"/>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B45FC4E9-2882-9938-7BB0-C9C8FA942184}"/>
                </a:ext>
              </a:extLst>
            </p:cNvPr>
            <p:cNvSpPr txBox="1"/>
            <p:nvPr/>
          </p:nvSpPr>
          <p:spPr>
            <a:xfrm>
              <a:off x="2209705" y="1249781"/>
              <a:ext cx="336725" cy="584775"/>
            </a:xfrm>
            <a:prstGeom prst="rect">
              <a:avLst/>
            </a:prstGeom>
            <a:noFill/>
          </p:spPr>
          <p:txBody>
            <a:bodyPr wrap="square" rtlCol="0">
              <a:spAutoFit/>
            </a:bodyPr>
            <a:lstStyle/>
            <a:p>
              <a:r>
                <a:rPr lang="en-US" sz="3200" b="1" dirty="0">
                  <a:solidFill>
                    <a:schemeClr val="bg1"/>
                  </a:solidFill>
                  <a:latin typeface="The Seasons" pitchFamily="2" charset="77"/>
                </a:rPr>
                <a:t>2</a:t>
              </a:r>
            </a:p>
          </p:txBody>
        </p:sp>
      </p:grpSp>
      <p:grpSp>
        <p:nvGrpSpPr>
          <p:cNvPr id="38" name="Group 37">
            <a:extLst>
              <a:ext uri="{FF2B5EF4-FFF2-40B4-BE49-F238E27FC236}">
                <a16:creationId xmlns:a16="http://schemas.microsoft.com/office/drawing/2014/main" id="{538A0EB8-475B-870A-1AF6-7AFC606E6AEB}"/>
              </a:ext>
            </a:extLst>
          </p:cNvPr>
          <p:cNvGrpSpPr/>
          <p:nvPr/>
        </p:nvGrpSpPr>
        <p:grpSpPr>
          <a:xfrm>
            <a:off x="7994419" y="1145351"/>
            <a:ext cx="1017512" cy="891250"/>
            <a:chOff x="7743463" y="1122201"/>
            <a:chExt cx="1017512" cy="891250"/>
          </a:xfrm>
        </p:grpSpPr>
        <p:sp>
          <p:nvSpPr>
            <p:cNvPr id="35" name="Oval 34">
              <a:extLst>
                <a:ext uri="{FF2B5EF4-FFF2-40B4-BE49-F238E27FC236}">
                  <a16:creationId xmlns:a16="http://schemas.microsoft.com/office/drawing/2014/main" id="{20EE415D-0806-9378-DA05-DA98583DA45B}"/>
                </a:ext>
              </a:extLst>
            </p:cNvPr>
            <p:cNvSpPr/>
            <p:nvPr/>
          </p:nvSpPr>
          <p:spPr>
            <a:xfrm>
              <a:off x="7743463" y="1122201"/>
              <a:ext cx="891250" cy="891250"/>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F4C36CD-C46E-2C90-D4A4-B3E03F272CE4}"/>
                </a:ext>
              </a:extLst>
            </p:cNvPr>
            <p:cNvSpPr txBox="1"/>
            <p:nvPr/>
          </p:nvSpPr>
          <p:spPr>
            <a:xfrm>
              <a:off x="8031770" y="1249781"/>
              <a:ext cx="729205" cy="584775"/>
            </a:xfrm>
            <a:prstGeom prst="rect">
              <a:avLst/>
            </a:prstGeom>
            <a:noFill/>
          </p:spPr>
          <p:txBody>
            <a:bodyPr wrap="square" rtlCol="0">
              <a:spAutoFit/>
            </a:bodyPr>
            <a:lstStyle/>
            <a:p>
              <a:r>
                <a:rPr lang="en-US" sz="3200" b="1" dirty="0">
                  <a:solidFill>
                    <a:schemeClr val="bg1"/>
                  </a:solidFill>
                  <a:latin typeface="The Seasons" pitchFamily="2" charset="77"/>
                </a:rPr>
                <a:t>3</a:t>
              </a:r>
            </a:p>
          </p:txBody>
        </p:sp>
      </p:grpSp>
      <p:sp>
        <p:nvSpPr>
          <p:cNvPr id="40" name="TextBox 39">
            <a:extLst>
              <a:ext uri="{FF2B5EF4-FFF2-40B4-BE49-F238E27FC236}">
                <a16:creationId xmlns:a16="http://schemas.microsoft.com/office/drawing/2014/main" id="{7DA48584-8C81-6B2B-F8CC-6FCBF20459A6}"/>
              </a:ext>
            </a:extLst>
          </p:cNvPr>
          <p:cNvSpPr txBox="1"/>
          <p:nvPr/>
        </p:nvSpPr>
        <p:spPr>
          <a:xfrm>
            <a:off x="1990315" y="1257826"/>
            <a:ext cx="1696747" cy="646331"/>
          </a:xfrm>
          <a:prstGeom prst="rect">
            <a:avLst/>
          </a:prstGeom>
          <a:noFill/>
        </p:spPr>
        <p:txBody>
          <a:bodyPr wrap="square" rtlCol="0">
            <a:spAutoFit/>
          </a:bodyPr>
          <a:lstStyle/>
          <a:p>
            <a:r>
              <a:rPr lang="en-GB" sz="1800" dirty="0">
                <a:solidFill>
                  <a:srgbClr val="10CADF"/>
                </a:solidFill>
                <a:latin typeface="Montserrat" pitchFamily="2" charset="77"/>
              </a:rPr>
              <a:t>Order your system. </a:t>
            </a:r>
            <a:r>
              <a:rPr lang="en-US" sz="1800" dirty="0">
                <a:solidFill>
                  <a:srgbClr val="10CADF"/>
                </a:solidFill>
                <a:latin typeface="Montserrat" pitchFamily="2" charset="77"/>
              </a:rPr>
              <a:t> </a:t>
            </a:r>
          </a:p>
        </p:txBody>
      </p:sp>
      <p:sp>
        <p:nvSpPr>
          <p:cNvPr id="41" name="TextBox 40">
            <a:extLst>
              <a:ext uri="{FF2B5EF4-FFF2-40B4-BE49-F238E27FC236}">
                <a16:creationId xmlns:a16="http://schemas.microsoft.com/office/drawing/2014/main" id="{B8C50E0D-4BF1-3E47-A1E8-EE18E88C7069}"/>
              </a:ext>
            </a:extLst>
          </p:cNvPr>
          <p:cNvSpPr txBox="1"/>
          <p:nvPr/>
        </p:nvSpPr>
        <p:spPr>
          <a:xfrm>
            <a:off x="8904858" y="1162322"/>
            <a:ext cx="2569614" cy="923330"/>
          </a:xfrm>
          <a:prstGeom prst="rect">
            <a:avLst/>
          </a:prstGeom>
          <a:noFill/>
        </p:spPr>
        <p:txBody>
          <a:bodyPr wrap="square" rtlCol="0">
            <a:spAutoFit/>
          </a:bodyPr>
          <a:lstStyle/>
          <a:p>
            <a:pPr>
              <a:spcBef>
                <a:spcPts val="0"/>
              </a:spcBef>
            </a:pPr>
            <a:r>
              <a:rPr lang="en-GB" dirty="0">
                <a:solidFill>
                  <a:srgbClr val="10CADF"/>
                </a:solidFill>
                <a:latin typeface="Montserrat" pitchFamily="2" charset="77"/>
              </a:rPr>
              <a:t>Watch your appearance transform. </a:t>
            </a:r>
            <a:r>
              <a:rPr lang="en-US" dirty="0">
                <a:solidFill>
                  <a:srgbClr val="10CADF"/>
                </a:solidFill>
                <a:latin typeface="Montserrat" pitchFamily="2" charset="77"/>
              </a:rPr>
              <a:t> </a:t>
            </a:r>
          </a:p>
        </p:txBody>
      </p:sp>
    </p:spTree>
    <p:extLst>
      <p:ext uri="{BB962C8B-B14F-4D97-AF65-F5344CB8AC3E}">
        <p14:creationId xmlns:p14="http://schemas.microsoft.com/office/powerpoint/2010/main" val="3208732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wearing a white shirt&#10;&#10;Description automatically generated">
            <a:extLst>
              <a:ext uri="{FF2B5EF4-FFF2-40B4-BE49-F238E27FC236}">
                <a16:creationId xmlns:a16="http://schemas.microsoft.com/office/drawing/2014/main" id="{C36358CC-83CA-5B71-17C0-8EECA4B77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51858"/>
            <a:ext cx="12191999" cy="4354285"/>
          </a:xfrm>
          <a:prstGeom prst="rect">
            <a:avLst/>
          </a:prstGeom>
        </p:spPr>
      </p:pic>
      <p:sp>
        <p:nvSpPr>
          <p:cNvPr id="2" name="Title 1">
            <a:extLst>
              <a:ext uri="{FF2B5EF4-FFF2-40B4-BE49-F238E27FC236}">
                <a16:creationId xmlns:a16="http://schemas.microsoft.com/office/drawing/2014/main" id="{C365F8E5-EE5B-3383-9815-24FC0EE4DC24}"/>
              </a:ext>
            </a:extLst>
          </p:cNvPr>
          <p:cNvSpPr>
            <a:spLocks noGrp="1"/>
          </p:cNvSpPr>
          <p:nvPr>
            <p:ph type="title"/>
          </p:nvPr>
        </p:nvSpPr>
        <p:spPr>
          <a:xfrm>
            <a:off x="5248838" y="2019280"/>
            <a:ext cx="5803301" cy="631371"/>
          </a:xfrm>
        </p:spPr>
        <p:txBody>
          <a:bodyPr>
            <a:normAutofit/>
          </a:bodyPr>
          <a:lstStyle/>
          <a:p>
            <a:r>
              <a:rPr lang="en-IE" sz="3600" b="1" dirty="0">
                <a:solidFill>
                  <a:schemeClr val="bg1"/>
                </a:solidFill>
                <a:latin typeface="The Seasons" pitchFamily="2" charset="77"/>
              </a:rPr>
              <a:t>The Industry</a:t>
            </a:r>
          </a:p>
        </p:txBody>
      </p:sp>
      <p:sp>
        <p:nvSpPr>
          <p:cNvPr id="5" name="TextBox 4">
            <a:extLst>
              <a:ext uri="{FF2B5EF4-FFF2-40B4-BE49-F238E27FC236}">
                <a16:creationId xmlns:a16="http://schemas.microsoft.com/office/drawing/2014/main" id="{4F169481-45A5-BFC2-301C-7F81A94C396C}"/>
              </a:ext>
            </a:extLst>
          </p:cNvPr>
          <p:cNvSpPr txBox="1"/>
          <p:nvPr/>
        </p:nvSpPr>
        <p:spPr>
          <a:xfrm>
            <a:off x="5248837" y="3126184"/>
            <a:ext cx="6117501" cy="2092881"/>
          </a:xfrm>
          <a:prstGeom prst="rect">
            <a:avLst/>
          </a:prstGeom>
          <a:noFill/>
        </p:spPr>
        <p:txBody>
          <a:bodyPr wrap="square" rtlCol="0">
            <a:spAutoFit/>
          </a:bodyPr>
          <a:lstStyle/>
          <a:p>
            <a:pPr marL="285750" indent="-285750">
              <a:buFont typeface="Arial" panose="020B0604020202020204" pitchFamily="34" charset="0"/>
              <a:buChar char="•"/>
            </a:pPr>
            <a:r>
              <a:rPr lang="en-US" sz="1300" dirty="0">
                <a:solidFill>
                  <a:schemeClr val="bg1"/>
                </a:solidFill>
                <a:latin typeface="Gotham Light" pitchFamily="2" charset="0"/>
              </a:rPr>
              <a:t>The global skincare market was valued at over $145 billion in 2021 and is projected to continue growing at a CAGR of around 4.5% from 2022 to 2028.*</a:t>
            </a:r>
          </a:p>
          <a:p>
            <a:pPr marL="285750" indent="-285750">
              <a:buFont typeface="Arial" panose="020B0604020202020204" pitchFamily="34" charset="0"/>
              <a:buChar char="•"/>
            </a:pPr>
            <a:endParaRPr lang="en-US" sz="1300" dirty="0">
              <a:solidFill>
                <a:schemeClr val="bg1"/>
              </a:solidFill>
              <a:latin typeface="Gotham Light" pitchFamily="2" charset="0"/>
            </a:endParaRPr>
          </a:p>
          <a:p>
            <a:pPr marL="285750" indent="-285750">
              <a:buFont typeface="Arial" panose="020B0604020202020204" pitchFamily="34" charset="0"/>
              <a:buChar char="•"/>
            </a:pPr>
            <a:r>
              <a:rPr lang="en-US" sz="1300" dirty="0">
                <a:solidFill>
                  <a:schemeClr val="bg1"/>
                </a:solidFill>
                <a:latin typeface="Gotham Light" pitchFamily="2" charset="0"/>
              </a:rPr>
              <a:t>By 2030, 1 billion people will be 60 or older.**</a:t>
            </a:r>
          </a:p>
          <a:p>
            <a:pPr marL="285750" indent="-285750">
              <a:buFont typeface="Arial" panose="020B0604020202020204" pitchFamily="34" charset="0"/>
              <a:buChar char="•"/>
            </a:pPr>
            <a:endParaRPr lang="en-US" sz="1300" dirty="0">
              <a:solidFill>
                <a:schemeClr val="bg1"/>
              </a:solidFill>
              <a:latin typeface="Gotham Light" pitchFamily="2" charset="0"/>
            </a:endParaRPr>
          </a:p>
          <a:p>
            <a:pPr marL="285750" indent="-285750">
              <a:buFont typeface="Arial" panose="020B0604020202020204" pitchFamily="34" charset="0"/>
              <a:buChar char="•"/>
            </a:pPr>
            <a:r>
              <a:rPr lang="en-US" sz="1300" dirty="0">
                <a:solidFill>
                  <a:schemeClr val="bg1"/>
                </a:solidFill>
                <a:latin typeface="Gotham Light" pitchFamily="2" charset="0"/>
              </a:rPr>
              <a:t>The men's skincare market is expanding rapidly, with a rising number of men adopting skincare routines and a demand for products tailored to their specific needs.***</a:t>
            </a:r>
          </a:p>
          <a:p>
            <a:pPr marL="285750" indent="-285750">
              <a:buFont typeface="Arial" panose="020B0604020202020204" pitchFamily="34" charset="0"/>
              <a:buChar char="•"/>
            </a:pPr>
            <a:endParaRPr lang="en-US" sz="1300" dirty="0">
              <a:solidFill>
                <a:schemeClr val="bg1"/>
              </a:solidFill>
              <a:latin typeface="Gotham Book" pitchFamily="2" charset="0"/>
            </a:endParaRPr>
          </a:p>
        </p:txBody>
      </p:sp>
      <p:sp>
        <p:nvSpPr>
          <p:cNvPr id="6" name="TextBox 5">
            <a:extLst>
              <a:ext uri="{FF2B5EF4-FFF2-40B4-BE49-F238E27FC236}">
                <a16:creationId xmlns:a16="http://schemas.microsoft.com/office/drawing/2014/main" id="{0C1AD828-A846-2103-A2E2-9B972EF04860}"/>
              </a:ext>
            </a:extLst>
          </p:cNvPr>
          <p:cNvSpPr txBox="1"/>
          <p:nvPr/>
        </p:nvSpPr>
        <p:spPr>
          <a:xfrm>
            <a:off x="5248838" y="2663349"/>
            <a:ext cx="6372144" cy="369332"/>
          </a:xfrm>
          <a:prstGeom prst="rect">
            <a:avLst/>
          </a:prstGeom>
          <a:noFill/>
        </p:spPr>
        <p:txBody>
          <a:bodyPr wrap="square" rtlCol="0">
            <a:spAutoFit/>
          </a:bodyPr>
          <a:lstStyle/>
          <a:p>
            <a:r>
              <a:rPr lang="en-US" sz="1800" b="1" dirty="0">
                <a:solidFill>
                  <a:schemeClr val="bg1"/>
                </a:solidFill>
                <a:latin typeface="The Seasons Light" pitchFamily="2" charset="77"/>
              </a:rPr>
              <a:t>The world is waiting for the </a:t>
            </a:r>
            <a:r>
              <a:rPr lang="en-US" sz="1800" b="1" dirty="0" err="1">
                <a:solidFill>
                  <a:schemeClr val="bg1"/>
                </a:solidFill>
                <a:latin typeface="The Seasons Light" pitchFamily="2" charset="77"/>
              </a:rPr>
              <a:t>Alavida</a:t>
            </a:r>
            <a:r>
              <a:rPr lang="en-US" sz="1800" b="1" dirty="0">
                <a:solidFill>
                  <a:schemeClr val="bg1"/>
                </a:solidFill>
                <a:latin typeface="The Seasons Light" pitchFamily="2" charset="77"/>
              </a:rPr>
              <a:t> Regenerating System:</a:t>
            </a:r>
            <a:endParaRPr lang="en-US" b="1" dirty="0">
              <a:solidFill>
                <a:schemeClr val="bg1"/>
              </a:solidFill>
              <a:latin typeface="The Seasons Light" pitchFamily="2" charset="77"/>
            </a:endParaRPr>
          </a:p>
        </p:txBody>
      </p:sp>
      <p:sp>
        <p:nvSpPr>
          <p:cNvPr id="10" name="Rectangle 9">
            <a:extLst>
              <a:ext uri="{FF2B5EF4-FFF2-40B4-BE49-F238E27FC236}">
                <a16:creationId xmlns:a16="http://schemas.microsoft.com/office/drawing/2014/main" id="{E3648F21-3782-B450-0171-87C454A086F4}"/>
              </a:ext>
            </a:extLst>
          </p:cNvPr>
          <p:cNvSpPr/>
          <p:nvPr/>
        </p:nvSpPr>
        <p:spPr>
          <a:xfrm>
            <a:off x="0" y="0"/>
            <a:ext cx="12192000" cy="1242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249031-89F8-AE9A-E09B-C75D6DAACAC9}"/>
              </a:ext>
            </a:extLst>
          </p:cNvPr>
          <p:cNvSpPr/>
          <p:nvPr/>
        </p:nvSpPr>
        <p:spPr>
          <a:xfrm>
            <a:off x="0" y="5618480"/>
            <a:ext cx="12192000" cy="1242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F0754DC-6814-2768-8AE1-41A81F98380A}"/>
              </a:ext>
            </a:extLst>
          </p:cNvPr>
          <p:cNvSpPr txBox="1"/>
          <p:nvPr/>
        </p:nvSpPr>
        <p:spPr>
          <a:xfrm>
            <a:off x="5513420" y="5755891"/>
            <a:ext cx="6117501" cy="738664"/>
          </a:xfrm>
          <a:prstGeom prst="rect">
            <a:avLst/>
          </a:prstGeom>
          <a:noFill/>
        </p:spPr>
        <p:txBody>
          <a:bodyPr wrap="square" rtlCol="0">
            <a:spAutoFit/>
          </a:bodyPr>
          <a:lstStyle/>
          <a:p>
            <a:r>
              <a:rPr lang="en-IE" sz="700" i="1" dirty="0">
                <a:solidFill>
                  <a:srgbClr val="8D9196"/>
                </a:solidFill>
                <a:latin typeface="Gotham Light" pitchFamily="2" charset="0"/>
                <a:cs typeface="Calibri"/>
              </a:rPr>
              <a:t>Source:</a:t>
            </a:r>
            <a:br>
              <a:rPr lang="en-IE" sz="700" i="1" dirty="0">
                <a:solidFill>
                  <a:srgbClr val="8D9196"/>
                </a:solidFill>
                <a:latin typeface="Gotham Light" pitchFamily="2" charset="0"/>
                <a:cs typeface="Calibri"/>
              </a:rPr>
            </a:br>
            <a:r>
              <a:rPr lang="en-IE" sz="700" i="1" dirty="0">
                <a:solidFill>
                  <a:srgbClr val="8D9196"/>
                </a:solidFill>
                <a:latin typeface="Gotham Light" pitchFamily="2" charset="0"/>
                <a:cs typeface="Calibri"/>
              </a:rPr>
              <a:t>*Statista. Skin Care: Market date &amp; Analysis 2023.</a:t>
            </a:r>
            <a:br>
              <a:rPr lang="en-IE" sz="700" i="1" dirty="0">
                <a:solidFill>
                  <a:srgbClr val="8D9196"/>
                </a:solidFill>
                <a:latin typeface="Gotham Light" pitchFamily="2" charset="0"/>
                <a:cs typeface="Calibri"/>
              </a:rPr>
            </a:br>
            <a:r>
              <a:rPr lang="en-IE" sz="700" i="1" dirty="0">
                <a:solidFill>
                  <a:srgbClr val="8D9196"/>
                </a:solidFill>
                <a:latin typeface="Gotham Light" pitchFamily="2" charset="0"/>
                <a:cs typeface="Calibri"/>
              </a:rPr>
              <a:t>** World Health Organization - Fact sheet - Ageing and health 2022.</a:t>
            </a:r>
            <a:br>
              <a:rPr lang="en-IE" sz="700" i="1" dirty="0">
                <a:solidFill>
                  <a:srgbClr val="8D9196"/>
                </a:solidFill>
                <a:latin typeface="Gotham Light" pitchFamily="2" charset="0"/>
                <a:cs typeface="Calibri"/>
              </a:rPr>
            </a:br>
            <a:r>
              <a:rPr lang="en-IE" sz="700" i="1" dirty="0">
                <a:solidFill>
                  <a:srgbClr val="8D9196"/>
                </a:solidFill>
                <a:latin typeface="Gotham Light" pitchFamily="2" charset="0"/>
                <a:cs typeface="Calibri"/>
              </a:rPr>
              <a:t>***Skincare Market - Global Industry Analysis, Size, Share, Growth, Trends, Regional Outlook, and Forecast 2023-2032.</a:t>
            </a:r>
            <a:endParaRPr lang="en-GB" sz="700" i="1" dirty="0">
              <a:solidFill>
                <a:srgbClr val="8D9196"/>
              </a:solidFill>
              <a:latin typeface="Gotham Light" pitchFamily="2" charset="0"/>
              <a:cs typeface="Calibri"/>
            </a:endParaRPr>
          </a:p>
          <a:p>
            <a:endParaRPr lang="en-GB" sz="700" i="1" dirty="0">
              <a:solidFill>
                <a:srgbClr val="8D9196"/>
              </a:solidFill>
              <a:latin typeface="Gotham Light" pitchFamily="2" charset="0"/>
              <a:cs typeface="Calibri"/>
            </a:endParaRPr>
          </a:p>
          <a:p>
            <a:endParaRPr lang="en-US" sz="700" i="1" dirty="0">
              <a:solidFill>
                <a:srgbClr val="8D9196"/>
              </a:solidFill>
              <a:latin typeface="Gotham Light" pitchFamily="2" charset="0"/>
            </a:endParaRPr>
          </a:p>
        </p:txBody>
      </p:sp>
    </p:spTree>
    <p:extLst>
      <p:ext uri="{BB962C8B-B14F-4D97-AF65-F5344CB8AC3E}">
        <p14:creationId xmlns:p14="http://schemas.microsoft.com/office/powerpoint/2010/main" val="2038365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27C201D-73CD-CBC8-AEED-A6181242DF65}"/>
              </a:ext>
            </a:extLst>
          </p:cNvPr>
          <p:cNvGraphicFramePr>
            <a:graphicFrameLocks noGrp="1"/>
          </p:cNvGraphicFramePr>
          <p:nvPr>
            <p:ph idx="1"/>
            <p:extLst>
              <p:ext uri="{D42A27DB-BD31-4B8C-83A1-F6EECF244321}">
                <p14:modId xmlns:p14="http://schemas.microsoft.com/office/powerpoint/2010/main" val="745300984"/>
              </p:ext>
            </p:extLst>
          </p:nvPr>
        </p:nvGraphicFramePr>
        <p:xfrm>
          <a:off x="1158240" y="1368395"/>
          <a:ext cx="9861550" cy="4287202"/>
        </p:xfrm>
        <a:graphic>
          <a:graphicData uri="http://schemas.openxmlformats.org/drawingml/2006/table">
            <a:tbl>
              <a:tblPr firstRow="1" bandRow="1">
                <a:tableStyleId>{5C22544A-7EE6-4342-B048-85BDC9FD1C3A}</a:tableStyleId>
              </a:tblPr>
              <a:tblGrid>
                <a:gridCol w="3582670">
                  <a:extLst>
                    <a:ext uri="{9D8B030D-6E8A-4147-A177-3AD203B41FA5}">
                      <a16:colId xmlns:a16="http://schemas.microsoft.com/office/drawing/2014/main" val="1302656012"/>
                    </a:ext>
                  </a:extLst>
                </a:gridCol>
                <a:gridCol w="1727200">
                  <a:extLst>
                    <a:ext uri="{9D8B030D-6E8A-4147-A177-3AD203B41FA5}">
                      <a16:colId xmlns:a16="http://schemas.microsoft.com/office/drawing/2014/main" val="1347983763"/>
                    </a:ext>
                  </a:extLst>
                </a:gridCol>
                <a:gridCol w="1493520">
                  <a:extLst>
                    <a:ext uri="{9D8B030D-6E8A-4147-A177-3AD203B41FA5}">
                      <a16:colId xmlns:a16="http://schemas.microsoft.com/office/drawing/2014/main" val="2404982417"/>
                    </a:ext>
                  </a:extLst>
                </a:gridCol>
                <a:gridCol w="1564640">
                  <a:extLst>
                    <a:ext uri="{9D8B030D-6E8A-4147-A177-3AD203B41FA5}">
                      <a16:colId xmlns:a16="http://schemas.microsoft.com/office/drawing/2014/main" val="1013729886"/>
                    </a:ext>
                  </a:extLst>
                </a:gridCol>
                <a:gridCol w="1493520">
                  <a:extLst>
                    <a:ext uri="{9D8B030D-6E8A-4147-A177-3AD203B41FA5}">
                      <a16:colId xmlns:a16="http://schemas.microsoft.com/office/drawing/2014/main" val="1805900903"/>
                    </a:ext>
                  </a:extLst>
                </a:gridCol>
              </a:tblGrid>
              <a:tr h="607695">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800" b="0" dirty="0">
                          <a:solidFill>
                            <a:schemeClr val="bg1"/>
                          </a:solidFill>
                          <a:latin typeface="The Seasons Light" pitchFamily="2" charset="77"/>
                        </a:rPr>
                        <a:t>Brand Partner</a:t>
                      </a:r>
                      <a:endParaRPr lang="en-GB" sz="1800" b="0" i="0" u="none" dirty="0">
                        <a:solidFill>
                          <a:srgbClr val="8D9196"/>
                        </a:solidFill>
                        <a:effectLst/>
                        <a:latin typeface="Gotham Book" pitchFamily="2" charset="0"/>
                      </a:endParaRPr>
                    </a:p>
                  </a:txBody>
                  <a:tcPr anchor="ctr">
                    <a:solidFill>
                      <a:srgbClr val="10CADF">
                        <a:alpha val="60000"/>
                      </a:srgbClr>
                    </a:solidFill>
                  </a:tcPr>
                </a:tc>
                <a:tc hMerge="1">
                  <a:txBody>
                    <a:bodyPr/>
                    <a:lstStyle/>
                    <a:p>
                      <a:pPr algn="ctr" fontAlgn="base"/>
                      <a:endParaRPr lang="en-GB" sz="1200" b="0" i="0" u="none" dirty="0">
                        <a:solidFill>
                          <a:srgbClr val="8D9196"/>
                        </a:solidFill>
                        <a:effectLst/>
                        <a:latin typeface="Gotham Book" pitchFamily="2" charset="0"/>
                      </a:endParaRPr>
                    </a:p>
                  </a:txBody>
                  <a:tcPr anchor="ctr">
                    <a:solidFill>
                      <a:srgbClr val="9ADBE8">
                        <a:alpha val="60000"/>
                      </a:srgbClr>
                    </a:solidFill>
                  </a:tcPr>
                </a:tc>
                <a:tc hMerge="1">
                  <a:txBody>
                    <a:bodyPr/>
                    <a:lstStyle/>
                    <a:p>
                      <a:pPr lvl="0" algn="ctr">
                        <a:buNone/>
                      </a:pPr>
                      <a:endParaRPr lang="en-US" sz="1200" b="0" i="0" u="none" dirty="0">
                        <a:solidFill>
                          <a:srgbClr val="8D9196"/>
                        </a:solidFill>
                        <a:latin typeface="Gotham Book" pitchFamily="2" charset="0"/>
                      </a:endParaRPr>
                    </a:p>
                  </a:txBody>
                  <a:tcPr anchor="ctr">
                    <a:solidFill>
                      <a:srgbClr val="9ADBE8">
                        <a:alpha val="60000"/>
                      </a:srgbClr>
                    </a:solidFill>
                  </a:tcPr>
                </a:tc>
                <a:tc hMerge="1">
                  <a:txBody>
                    <a:bodyPr/>
                    <a:lstStyle/>
                    <a:p>
                      <a:pPr lvl="0" algn="ctr">
                        <a:lnSpc>
                          <a:spcPct val="100000"/>
                        </a:lnSpc>
                        <a:spcBef>
                          <a:spcPts val="0"/>
                        </a:spcBef>
                        <a:spcAft>
                          <a:spcPts val="0"/>
                        </a:spcAft>
                        <a:buNone/>
                      </a:pPr>
                      <a:endParaRPr lang="en-GB" sz="1200" b="0" i="0" u="none" strike="noStrike" noProof="0" dirty="0">
                        <a:solidFill>
                          <a:srgbClr val="8D9196"/>
                        </a:solidFill>
                        <a:effectLst/>
                        <a:latin typeface="Gotham Book" pitchFamily="2" charset="0"/>
                      </a:endParaRPr>
                    </a:p>
                  </a:txBody>
                  <a:tcPr anchor="ctr">
                    <a:solidFill>
                      <a:srgbClr val="9ADBE8">
                        <a:alpha val="60000"/>
                      </a:srgbClr>
                    </a:solidFill>
                  </a:tcPr>
                </a:tc>
                <a:tc hMerge="1">
                  <a:txBody>
                    <a:bodyPr/>
                    <a:lstStyle/>
                    <a:p>
                      <a:pPr algn="ctr" fontAlgn="base"/>
                      <a:endParaRPr lang="en-GB" sz="1200" b="0" i="0" u="none" dirty="0">
                        <a:solidFill>
                          <a:srgbClr val="8D9196"/>
                        </a:solidFill>
                        <a:effectLst/>
                        <a:latin typeface="Gotham Book" pitchFamily="2" charset="0"/>
                      </a:endParaRPr>
                    </a:p>
                  </a:txBody>
                  <a:tcPr anchor="ctr">
                    <a:solidFill>
                      <a:srgbClr val="9ADBE8">
                        <a:alpha val="60000"/>
                      </a:srgbClr>
                    </a:solidFill>
                  </a:tcPr>
                </a:tc>
                <a:extLst>
                  <a:ext uri="{0D108BD9-81ED-4DB2-BD59-A6C34878D82A}">
                    <a16:rowId xmlns:a16="http://schemas.microsoft.com/office/drawing/2014/main" val="1962760971"/>
                  </a:ext>
                </a:extLst>
              </a:tr>
              <a:tr h="6076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0" u="none" dirty="0">
                        <a:solidFill>
                          <a:srgbClr val="8D9196"/>
                        </a:solidFill>
                        <a:effectLst/>
                        <a:latin typeface="Gotham Book" pitchFamily="2" charset="0"/>
                      </a:endParaRPr>
                    </a:p>
                  </a:txBody>
                  <a:tcPr>
                    <a:solidFill>
                      <a:srgbClr val="9ADBE8">
                        <a:alpha val="60000"/>
                      </a:srgbClr>
                    </a:solidFill>
                  </a:tcPr>
                </a:tc>
                <a:tc>
                  <a:txBody>
                    <a:bodyPr/>
                    <a:lstStyle/>
                    <a:p>
                      <a:pPr algn="ctr" fontAlgn="base"/>
                      <a:r>
                        <a:rPr lang="en-GB" sz="1200" b="0" i="0" u="none" dirty="0">
                          <a:solidFill>
                            <a:srgbClr val="8D9196"/>
                          </a:solidFill>
                          <a:effectLst/>
                          <a:latin typeface="Gotham Book" pitchFamily="2" charset="0"/>
                        </a:rPr>
                        <a:t>$ Price</a:t>
                      </a:r>
                    </a:p>
                  </a:txBody>
                  <a:tcPr anchor="ctr">
                    <a:solidFill>
                      <a:srgbClr val="9ADBE8">
                        <a:alpha val="60000"/>
                      </a:srgbClr>
                    </a:solidFill>
                  </a:tcPr>
                </a:tc>
                <a:tc>
                  <a:txBody>
                    <a:bodyPr/>
                    <a:lstStyle/>
                    <a:p>
                      <a:pPr lvl="0" algn="ctr">
                        <a:buNone/>
                      </a:pPr>
                      <a:r>
                        <a:rPr lang="en-GB" sz="1200" b="0" i="0" u="none" strike="noStrike" noProof="0" dirty="0">
                          <a:solidFill>
                            <a:srgbClr val="8D9196"/>
                          </a:solidFill>
                          <a:effectLst/>
                          <a:latin typeface="Gotham Book" pitchFamily="2" charset="0"/>
                        </a:rPr>
                        <a:t>¥ Price</a:t>
                      </a:r>
                      <a:endParaRPr lang="en-US" sz="1200" b="0" i="0" u="none" dirty="0">
                        <a:solidFill>
                          <a:srgbClr val="8D9196"/>
                        </a:solidFill>
                        <a:latin typeface="Gotham Book" pitchFamily="2" charset="0"/>
                      </a:endParaRPr>
                    </a:p>
                  </a:txBody>
                  <a:tcPr anchor="ctr">
                    <a:solidFill>
                      <a:srgbClr val="9ADBE8">
                        <a:alpha val="60000"/>
                      </a:srgbClr>
                    </a:solidFill>
                  </a:tcPr>
                </a:tc>
                <a:tc>
                  <a:txBody>
                    <a:bodyPr/>
                    <a:lstStyle/>
                    <a:p>
                      <a:pPr lvl="0" algn="ctr">
                        <a:lnSpc>
                          <a:spcPct val="100000"/>
                        </a:lnSpc>
                        <a:spcBef>
                          <a:spcPts val="0"/>
                        </a:spcBef>
                        <a:spcAft>
                          <a:spcPts val="0"/>
                        </a:spcAft>
                        <a:buNone/>
                      </a:pPr>
                      <a:r>
                        <a:rPr lang="en-GB" sz="1200" b="0" i="0" u="none" strike="noStrike" noProof="0" dirty="0">
                          <a:solidFill>
                            <a:srgbClr val="8D9196"/>
                          </a:solidFill>
                          <a:effectLst/>
                          <a:latin typeface="Gotham Book" pitchFamily="2" charset="0"/>
                        </a:rPr>
                        <a:t>€ Price</a:t>
                      </a:r>
                    </a:p>
                  </a:txBody>
                  <a:tcPr anchor="ctr">
                    <a:solidFill>
                      <a:srgbClr val="9ADBE8">
                        <a:alpha val="60000"/>
                      </a:srgbClr>
                    </a:solidFill>
                  </a:tcPr>
                </a:tc>
                <a:tc>
                  <a:txBody>
                    <a:bodyPr/>
                    <a:lstStyle/>
                    <a:p>
                      <a:pPr algn="ctr" fontAlgn="base"/>
                      <a:r>
                        <a:rPr lang="en-GB" sz="1200" b="0" i="0" u="none" dirty="0">
                          <a:solidFill>
                            <a:srgbClr val="8D9196"/>
                          </a:solidFill>
                          <a:effectLst/>
                          <a:latin typeface="Gotham Book" pitchFamily="2" charset="0"/>
                        </a:rPr>
                        <a:t>BV</a:t>
                      </a:r>
                    </a:p>
                  </a:txBody>
                  <a:tcPr anchor="ctr">
                    <a:solidFill>
                      <a:srgbClr val="9ADBE8">
                        <a:alpha val="60000"/>
                      </a:srgbClr>
                    </a:solidFill>
                  </a:tcPr>
                </a:tc>
                <a:extLst>
                  <a:ext uri="{0D108BD9-81ED-4DB2-BD59-A6C34878D82A}">
                    <a16:rowId xmlns:a16="http://schemas.microsoft.com/office/drawing/2014/main" val="680104967"/>
                  </a:ext>
                </a:extLst>
              </a:tr>
              <a:tr h="680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dirty="0" err="1">
                          <a:solidFill>
                            <a:srgbClr val="8D9196"/>
                          </a:solidFill>
                          <a:effectLst/>
                          <a:latin typeface="Gotham Book" pitchFamily="2" charset="0"/>
                        </a:rPr>
                        <a:t>Alavida</a:t>
                      </a:r>
                      <a:r>
                        <a:rPr lang="en-GB" sz="1200" b="0" i="0" u="none" dirty="0">
                          <a:solidFill>
                            <a:srgbClr val="8D9196"/>
                          </a:solidFill>
                          <a:effectLst/>
                          <a:latin typeface="Gotham Book" pitchFamily="2" charset="0"/>
                        </a:rPr>
                        <a:t> Patches </a:t>
                      </a:r>
                    </a:p>
                  </a:txBody>
                  <a:tcPr anchor="ctr">
                    <a:solidFill>
                      <a:srgbClr val="9ADBE8">
                        <a:alpha val="29804"/>
                      </a:srgbClr>
                    </a:solidFill>
                  </a:tcPr>
                </a:tc>
                <a:tc>
                  <a:txBody>
                    <a:bodyPr/>
                    <a:lstStyle/>
                    <a:p>
                      <a:pPr algn="ctr" fontAlgn="base"/>
                      <a:r>
                        <a:rPr lang="en-GB" sz="1400" b="0" i="0" u="none" dirty="0">
                          <a:solidFill>
                            <a:srgbClr val="6ACCE0"/>
                          </a:solidFill>
                          <a:effectLst/>
                          <a:latin typeface="Gotham Book" pitchFamily="2" charset="0"/>
                        </a:rPr>
                        <a:t>$69.95 </a:t>
                      </a:r>
                    </a:p>
                  </a:txBody>
                  <a:tcPr anchor="ctr">
                    <a:solidFill>
                      <a:srgbClr val="9ADBE8">
                        <a:alpha val="29804"/>
                      </a:srgbClr>
                    </a:solidFill>
                  </a:tcPr>
                </a:tc>
                <a:tc>
                  <a:txBody>
                    <a:bodyPr/>
                    <a:lstStyle/>
                    <a:p>
                      <a:pPr lvl="0" algn="ctr">
                        <a:buNone/>
                      </a:pPr>
                      <a:r>
                        <a:rPr lang="en-GB" sz="1400" b="0" i="0" u="none" strike="noStrike" noProof="0" dirty="0">
                          <a:solidFill>
                            <a:srgbClr val="6ACCE0"/>
                          </a:solidFill>
                          <a:effectLst/>
                          <a:latin typeface="Gotham Book" pitchFamily="2" charset="0"/>
                        </a:rPr>
                        <a:t>¥9,130</a:t>
                      </a:r>
                      <a:endParaRPr lang="en-US" sz="1400" b="0" i="0" u="none" dirty="0">
                        <a:solidFill>
                          <a:srgbClr val="6ACCE0"/>
                        </a:solidFill>
                        <a:latin typeface="Gotham Book" pitchFamily="2" charset="0"/>
                      </a:endParaRPr>
                    </a:p>
                  </a:txBody>
                  <a:tcPr anchor="ctr">
                    <a:solidFill>
                      <a:srgbClr val="9ADBE8">
                        <a:alpha val="29804"/>
                      </a:srgbClr>
                    </a:solidFill>
                  </a:tcPr>
                </a:tc>
                <a:tc>
                  <a:txBody>
                    <a:bodyPr/>
                    <a:lstStyle/>
                    <a:p>
                      <a:pPr lvl="0" algn="ctr">
                        <a:lnSpc>
                          <a:spcPct val="100000"/>
                        </a:lnSpc>
                        <a:spcBef>
                          <a:spcPts val="0"/>
                        </a:spcBef>
                        <a:spcAft>
                          <a:spcPts val="0"/>
                        </a:spcAft>
                        <a:buNone/>
                      </a:pPr>
                      <a:r>
                        <a:rPr lang="en-GB" sz="1400" b="0" i="0" u="none" strike="noStrike" noProof="0" dirty="0">
                          <a:solidFill>
                            <a:srgbClr val="6ACCE0"/>
                          </a:solidFill>
                          <a:effectLst/>
                          <a:latin typeface="Gotham Book" pitchFamily="2" charset="0"/>
                        </a:rPr>
                        <a:t>€66</a:t>
                      </a:r>
                    </a:p>
                  </a:txBody>
                  <a:tcPr anchor="ctr">
                    <a:solidFill>
                      <a:srgbClr val="9ADBE8">
                        <a:alpha val="29804"/>
                      </a:srgbClr>
                    </a:solidFill>
                  </a:tcPr>
                </a:tc>
                <a:tc>
                  <a:txBody>
                    <a:bodyPr/>
                    <a:lstStyle/>
                    <a:p>
                      <a:pPr algn="ctr" fontAlgn="base"/>
                      <a:r>
                        <a:rPr lang="en-GB" sz="1400" b="0" i="0" u="none" dirty="0">
                          <a:solidFill>
                            <a:srgbClr val="6ACCE0"/>
                          </a:solidFill>
                          <a:effectLst/>
                          <a:latin typeface="Gotham Book" pitchFamily="2" charset="0"/>
                        </a:rPr>
                        <a:t>55</a:t>
                      </a:r>
                    </a:p>
                  </a:txBody>
                  <a:tcPr anchor="ctr">
                    <a:solidFill>
                      <a:srgbClr val="9ADBE8">
                        <a:alpha val="29804"/>
                      </a:srgbClr>
                    </a:solidFill>
                  </a:tcPr>
                </a:tc>
                <a:extLst>
                  <a:ext uri="{0D108BD9-81ED-4DB2-BD59-A6C34878D82A}">
                    <a16:rowId xmlns:a16="http://schemas.microsoft.com/office/drawing/2014/main" val="788115457"/>
                  </a:ext>
                </a:extLst>
              </a:tr>
              <a:tr h="631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dirty="0" err="1">
                          <a:solidFill>
                            <a:srgbClr val="8D9196"/>
                          </a:solidFill>
                          <a:effectLst/>
                          <a:latin typeface="Gotham Book" pitchFamily="2" charset="0"/>
                        </a:rPr>
                        <a:t>Alavida</a:t>
                      </a:r>
                      <a:r>
                        <a:rPr lang="en-GB" sz="1200" b="0" i="0" u="none" dirty="0">
                          <a:solidFill>
                            <a:srgbClr val="8D9196"/>
                          </a:solidFill>
                          <a:effectLst/>
                          <a:latin typeface="Gotham Book" pitchFamily="2" charset="0"/>
                        </a:rPr>
                        <a:t> Daily Refresh Facial Nectar</a:t>
                      </a:r>
                    </a:p>
                  </a:txBody>
                  <a:tcPr anchor="ctr">
                    <a:solidFill>
                      <a:srgbClr val="9ADBE8">
                        <a:alpha val="60000"/>
                      </a:srgbClr>
                    </a:solidFill>
                  </a:tcPr>
                </a:tc>
                <a:tc>
                  <a:txBody>
                    <a:bodyPr/>
                    <a:lstStyle/>
                    <a:p>
                      <a:pPr algn="ctr" fontAlgn="base"/>
                      <a:r>
                        <a:rPr lang="en-GB" sz="1400" b="0" i="0" u="none" dirty="0">
                          <a:solidFill>
                            <a:srgbClr val="6ACCE0"/>
                          </a:solidFill>
                          <a:effectLst/>
                          <a:latin typeface="Gotham Book" pitchFamily="2" charset="0"/>
                        </a:rPr>
                        <a:t>$59.95 </a:t>
                      </a:r>
                    </a:p>
                  </a:txBody>
                  <a:tcPr anchor="ctr">
                    <a:solidFill>
                      <a:srgbClr val="9ADBE8">
                        <a:alpha val="60000"/>
                      </a:srgbClr>
                    </a:solidFill>
                  </a:tcPr>
                </a:tc>
                <a:tc>
                  <a:txBody>
                    <a:bodyPr/>
                    <a:lstStyle/>
                    <a:p>
                      <a:pPr lvl="0" algn="ctr">
                        <a:buNone/>
                      </a:pPr>
                      <a:r>
                        <a:rPr lang="en-GB" sz="1400" b="0" i="0" u="none" strike="noStrike" noProof="0" dirty="0">
                          <a:solidFill>
                            <a:srgbClr val="6ACCE0"/>
                          </a:solidFill>
                          <a:effectLst/>
                          <a:latin typeface="Gotham Book" pitchFamily="2" charset="0"/>
                        </a:rPr>
                        <a:t>¥7,810</a:t>
                      </a:r>
                      <a:endParaRPr lang="en-US" sz="1400" b="0" i="0" u="none" dirty="0">
                        <a:solidFill>
                          <a:srgbClr val="6ACCE0"/>
                        </a:solidFill>
                        <a:latin typeface="Gotham Book" pitchFamily="2" charset="0"/>
                      </a:endParaRPr>
                    </a:p>
                  </a:txBody>
                  <a:tcPr anchor="ctr">
                    <a:solidFill>
                      <a:srgbClr val="9ADBE8">
                        <a:alpha val="60000"/>
                      </a:srgbClr>
                    </a:solidFill>
                  </a:tcPr>
                </a:tc>
                <a:tc>
                  <a:txBody>
                    <a:bodyPr/>
                    <a:lstStyle/>
                    <a:p>
                      <a:pPr lvl="0" algn="ctr">
                        <a:buNone/>
                      </a:pPr>
                      <a:r>
                        <a:rPr lang="en-GB" sz="1400" b="0" i="0" u="none" strike="noStrike" noProof="0" dirty="0">
                          <a:solidFill>
                            <a:srgbClr val="6ACCE0"/>
                          </a:solidFill>
                          <a:effectLst/>
                          <a:latin typeface="Gotham Book" pitchFamily="2" charset="0"/>
                        </a:rPr>
                        <a:t>€57</a:t>
                      </a:r>
                      <a:endParaRPr lang="en-US" sz="1400" b="0" i="0" u="none" dirty="0">
                        <a:solidFill>
                          <a:srgbClr val="6ACCE0"/>
                        </a:solidFill>
                        <a:latin typeface="Gotham Book" pitchFamily="2" charset="0"/>
                      </a:endParaRPr>
                    </a:p>
                  </a:txBody>
                  <a:tcPr anchor="ctr">
                    <a:solidFill>
                      <a:srgbClr val="9ADBE8">
                        <a:alpha val="60000"/>
                      </a:srgbClr>
                    </a:solidFill>
                  </a:tcPr>
                </a:tc>
                <a:tc>
                  <a:txBody>
                    <a:bodyPr/>
                    <a:lstStyle/>
                    <a:p>
                      <a:pPr algn="ctr" fontAlgn="base"/>
                      <a:r>
                        <a:rPr lang="en-GB" sz="1400" b="0" i="0" u="none" dirty="0">
                          <a:solidFill>
                            <a:srgbClr val="6ACCE0"/>
                          </a:solidFill>
                          <a:effectLst/>
                          <a:latin typeface="Gotham Book" pitchFamily="2" charset="0"/>
                        </a:rPr>
                        <a:t>42</a:t>
                      </a:r>
                    </a:p>
                  </a:txBody>
                  <a:tcPr anchor="ctr">
                    <a:solidFill>
                      <a:srgbClr val="9ADBE8">
                        <a:alpha val="60000"/>
                      </a:srgbClr>
                    </a:solidFill>
                  </a:tcPr>
                </a:tc>
                <a:extLst>
                  <a:ext uri="{0D108BD9-81ED-4DB2-BD59-A6C34878D82A}">
                    <a16:rowId xmlns:a16="http://schemas.microsoft.com/office/drawing/2014/main" val="688258573"/>
                  </a:ext>
                </a:extLst>
              </a:tr>
              <a:tr h="567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dirty="0" err="1">
                          <a:solidFill>
                            <a:srgbClr val="8D9196"/>
                          </a:solidFill>
                          <a:effectLst/>
                          <a:latin typeface="Gotham Book" pitchFamily="2" charset="0"/>
                        </a:rPr>
                        <a:t>Alavida</a:t>
                      </a:r>
                      <a:r>
                        <a:rPr lang="en-GB" sz="1200" b="0" i="0" u="none" dirty="0">
                          <a:solidFill>
                            <a:srgbClr val="8D9196"/>
                          </a:solidFill>
                          <a:effectLst/>
                          <a:latin typeface="Gotham Book" pitchFamily="2" charset="0"/>
                        </a:rPr>
                        <a:t> Nightly Restore Facial Crème</a:t>
                      </a:r>
                    </a:p>
                  </a:txBody>
                  <a:tcPr anchor="ctr">
                    <a:solidFill>
                      <a:srgbClr val="9ADBE8">
                        <a:alpha val="29804"/>
                      </a:srgbClr>
                    </a:solidFill>
                  </a:tcPr>
                </a:tc>
                <a:tc>
                  <a:txBody>
                    <a:bodyPr/>
                    <a:lstStyle/>
                    <a:p>
                      <a:pPr algn="ctr" fontAlgn="base"/>
                      <a:r>
                        <a:rPr lang="en-GB" sz="1400" b="0" i="0" u="none" dirty="0">
                          <a:solidFill>
                            <a:srgbClr val="6ACCE0"/>
                          </a:solidFill>
                          <a:effectLst/>
                          <a:latin typeface="Gotham Book" pitchFamily="2" charset="0"/>
                        </a:rPr>
                        <a:t>$79.95 </a:t>
                      </a:r>
                    </a:p>
                  </a:txBody>
                  <a:tcPr anchor="ctr">
                    <a:solidFill>
                      <a:srgbClr val="9ADBE8">
                        <a:alpha val="29804"/>
                      </a:srgbClr>
                    </a:solidFill>
                  </a:tcPr>
                </a:tc>
                <a:tc>
                  <a:txBody>
                    <a:bodyPr/>
                    <a:lstStyle/>
                    <a:p>
                      <a:pPr lvl="0" algn="ctr">
                        <a:buNone/>
                      </a:pPr>
                      <a:r>
                        <a:rPr lang="en-GB" sz="1400" b="0" i="0" u="none" strike="noStrike" noProof="0" dirty="0">
                          <a:solidFill>
                            <a:srgbClr val="6ACCE0"/>
                          </a:solidFill>
                          <a:effectLst/>
                          <a:latin typeface="Gotham Book" pitchFamily="2" charset="0"/>
                        </a:rPr>
                        <a:t>¥10,500</a:t>
                      </a:r>
                      <a:endParaRPr lang="en-US" sz="1400" b="0" i="0" u="none" dirty="0">
                        <a:solidFill>
                          <a:srgbClr val="6ACCE0"/>
                        </a:solidFill>
                        <a:latin typeface="Gotham Book" pitchFamily="2" charset="0"/>
                      </a:endParaRPr>
                    </a:p>
                  </a:txBody>
                  <a:tcPr anchor="ctr">
                    <a:solidFill>
                      <a:srgbClr val="9ADBE8">
                        <a:alpha val="29804"/>
                      </a:srgbClr>
                    </a:solidFill>
                  </a:tcPr>
                </a:tc>
                <a:tc>
                  <a:txBody>
                    <a:bodyPr/>
                    <a:lstStyle/>
                    <a:p>
                      <a:pPr lvl="0" algn="ctr">
                        <a:buNone/>
                      </a:pPr>
                      <a:r>
                        <a:rPr lang="en-GB" sz="1400" b="0" i="0" u="none" strike="noStrike" noProof="0" dirty="0">
                          <a:solidFill>
                            <a:srgbClr val="6ACCE0"/>
                          </a:solidFill>
                          <a:effectLst/>
                          <a:latin typeface="Gotham Book" pitchFamily="2" charset="0"/>
                        </a:rPr>
                        <a:t>€76</a:t>
                      </a:r>
                      <a:endParaRPr lang="en-US" sz="1400" b="0" i="0" u="none" dirty="0">
                        <a:solidFill>
                          <a:srgbClr val="6ACCE0"/>
                        </a:solidFill>
                        <a:latin typeface="Gotham Book" pitchFamily="2" charset="0"/>
                      </a:endParaRPr>
                    </a:p>
                  </a:txBody>
                  <a:tcPr anchor="ctr">
                    <a:solidFill>
                      <a:srgbClr val="9ADBE8">
                        <a:alpha val="29804"/>
                      </a:srgbClr>
                    </a:solidFill>
                  </a:tcPr>
                </a:tc>
                <a:tc>
                  <a:txBody>
                    <a:bodyPr/>
                    <a:lstStyle/>
                    <a:p>
                      <a:pPr algn="ctr" fontAlgn="base"/>
                      <a:r>
                        <a:rPr lang="en-GB" sz="1400" b="0" i="0" u="none" dirty="0">
                          <a:solidFill>
                            <a:srgbClr val="6ACCE0"/>
                          </a:solidFill>
                          <a:effectLst/>
                          <a:latin typeface="Gotham Book" pitchFamily="2" charset="0"/>
                        </a:rPr>
                        <a:t>55</a:t>
                      </a:r>
                    </a:p>
                  </a:txBody>
                  <a:tcPr anchor="ctr">
                    <a:solidFill>
                      <a:srgbClr val="9ADBE8">
                        <a:alpha val="29804"/>
                      </a:srgbClr>
                    </a:solidFill>
                  </a:tcPr>
                </a:tc>
                <a:extLst>
                  <a:ext uri="{0D108BD9-81ED-4DB2-BD59-A6C34878D82A}">
                    <a16:rowId xmlns:a16="http://schemas.microsoft.com/office/drawing/2014/main" val="3167660039"/>
                  </a:ext>
                </a:extLst>
              </a:tr>
              <a:tr h="633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dirty="0" err="1">
                          <a:solidFill>
                            <a:srgbClr val="8D9196"/>
                          </a:solidFill>
                          <a:effectLst/>
                          <a:latin typeface="Gotham Book" pitchFamily="2" charset="0"/>
                        </a:rPr>
                        <a:t>Alavida</a:t>
                      </a:r>
                      <a:r>
                        <a:rPr lang="en-GB" sz="1200" b="0" i="0" u="none" dirty="0">
                          <a:solidFill>
                            <a:srgbClr val="8D9196"/>
                          </a:solidFill>
                          <a:effectLst/>
                          <a:latin typeface="Gotham Book" pitchFamily="2" charset="0"/>
                        </a:rPr>
                        <a:t> Revive Eye Cream</a:t>
                      </a:r>
                      <a:endParaRPr lang="en-US" sz="1200" b="0" i="0" u="none" dirty="0">
                        <a:solidFill>
                          <a:srgbClr val="8D9196"/>
                        </a:solidFill>
                        <a:latin typeface="Gotham Book" pitchFamily="2" charset="0"/>
                      </a:endParaRPr>
                    </a:p>
                  </a:txBody>
                  <a:tcPr anchor="ctr">
                    <a:solidFill>
                      <a:srgbClr val="9ADBE8">
                        <a:alpha val="60000"/>
                      </a:srgbClr>
                    </a:solidFill>
                  </a:tcPr>
                </a:tc>
                <a:tc>
                  <a:txBody>
                    <a:bodyPr/>
                    <a:lstStyle/>
                    <a:p>
                      <a:pPr algn="ctr" fontAlgn="base"/>
                      <a:r>
                        <a:rPr lang="en-GB" sz="1400" b="0" i="0" u="none" dirty="0">
                          <a:solidFill>
                            <a:srgbClr val="6ACCE0"/>
                          </a:solidFill>
                          <a:effectLst/>
                          <a:latin typeface="Gotham Book" pitchFamily="2" charset="0"/>
                        </a:rPr>
                        <a:t>$69.95 </a:t>
                      </a:r>
                    </a:p>
                  </a:txBody>
                  <a:tcPr anchor="ctr">
                    <a:solidFill>
                      <a:srgbClr val="9ADBE8">
                        <a:alpha val="60000"/>
                      </a:srgbClr>
                    </a:solidFill>
                  </a:tcPr>
                </a:tc>
                <a:tc>
                  <a:txBody>
                    <a:bodyPr/>
                    <a:lstStyle/>
                    <a:p>
                      <a:pPr lvl="0" algn="ctr">
                        <a:buNone/>
                      </a:pPr>
                      <a:r>
                        <a:rPr lang="en-GB" sz="1400" b="0" i="0" u="none" strike="noStrike" noProof="0" dirty="0">
                          <a:solidFill>
                            <a:srgbClr val="6ACCE0"/>
                          </a:solidFill>
                          <a:effectLst/>
                          <a:latin typeface="Gotham Book" pitchFamily="2" charset="0"/>
                        </a:rPr>
                        <a:t>¥9,130</a:t>
                      </a:r>
                      <a:endParaRPr lang="en-US" sz="1400" b="0" i="0" u="none" dirty="0">
                        <a:solidFill>
                          <a:srgbClr val="6ACCE0"/>
                        </a:solidFill>
                        <a:latin typeface="Gotham Book" pitchFamily="2" charset="0"/>
                      </a:endParaRPr>
                    </a:p>
                  </a:txBody>
                  <a:tcPr anchor="ctr">
                    <a:solidFill>
                      <a:srgbClr val="9ADBE8">
                        <a:alpha val="60000"/>
                      </a:srgbClr>
                    </a:solidFill>
                  </a:tcPr>
                </a:tc>
                <a:tc>
                  <a:txBody>
                    <a:bodyPr/>
                    <a:lstStyle/>
                    <a:p>
                      <a:pPr lvl="0" algn="ctr">
                        <a:lnSpc>
                          <a:spcPct val="100000"/>
                        </a:lnSpc>
                        <a:spcBef>
                          <a:spcPts val="0"/>
                        </a:spcBef>
                        <a:spcAft>
                          <a:spcPts val="0"/>
                        </a:spcAft>
                        <a:buNone/>
                      </a:pPr>
                      <a:r>
                        <a:rPr lang="en-GB" sz="1400" b="0" i="0" u="none" strike="noStrike" noProof="0" dirty="0">
                          <a:solidFill>
                            <a:srgbClr val="6ACCE0"/>
                          </a:solidFill>
                          <a:effectLst/>
                          <a:latin typeface="Gotham Book" pitchFamily="2" charset="0"/>
                        </a:rPr>
                        <a:t>€66</a:t>
                      </a:r>
                    </a:p>
                  </a:txBody>
                  <a:tcPr anchor="ctr">
                    <a:solidFill>
                      <a:srgbClr val="9ADBE8">
                        <a:alpha val="60000"/>
                      </a:srgbClr>
                    </a:solidFill>
                  </a:tcPr>
                </a:tc>
                <a:tc>
                  <a:txBody>
                    <a:bodyPr/>
                    <a:lstStyle/>
                    <a:p>
                      <a:pPr algn="ctr" fontAlgn="base"/>
                      <a:r>
                        <a:rPr lang="en-GB" sz="1400" b="0" i="0" u="none" dirty="0">
                          <a:solidFill>
                            <a:srgbClr val="6ACCE0"/>
                          </a:solidFill>
                          <a:effectLst/>
                          <a:latin typeface="Gotham Book" pitchFamily="2" charset="0"/>
                        </a:rPr>
                        <a:t>42</a:t>
                      </a:r>
                    </a:p>
                  </a:txBody>
                  <a:tcPr anchor="ctr">
                    <a:solidFill>
                      <a:srgbClr val="9ADBE8">
                        <a:alpha val="60000"/>
                      </a:srgbClr>
                    </a:solidFill>
                  </a:tcPr>
                </a:tc>
                <a:extLst>
                  <a:ext uri="{0D108BD9-81ED-4DB2-BD59-A6C34878D82A}">
                    <a16:rowId xmlns:a16="http://schemas.microsoft.com/office/drawing/2014/main" val="3702356474"/>
                  </a:ext>
                </a:extLst>
              </a:tr>
              <a:tr h="558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dirty="0" err="1">
                          <a:solidFill>
                            <a:srgbClr val="8D9196"/>
                          </a:solidFill>
                          <a:effectLst/>
                          <a:latin typeface="Gotham Book" pitchFamily="2" charset="0"/>
                        </a:rPr>
                        <a:t>Alavida</a:t>
                      </a:r>
                      <a:r>
                        <a:rPr lang="en-GB" sz="1200" b="0" i="0" u="none" dirty="0">
                          <a:solidFill>
                            <a:srgbClr val="8D9196"/>
                          </a:solidFill>
                          <a:effectLst/>
                          <a:latin typeface="Gotham Book" pitchFamily="2" charset="0"/>
                        </a:rPr>
                        <a:t> Regenerating Trio*</a:t>
                      </a:r>
                      <a:endParaRPr lang="en-US" sz="1200" b="0" i="0" u="none" dirty="0">
                        <a:solidFill>
                          <a:srgbClr val="8D9196"/>
                        </a:solidFill>
                        <a:latin typeface="Gotham Book" pitchFamily="2" charset="0"/>
                      </a:endParaRPr>
                    </a:p>
                  </a:txBody>
                  <a:tcPr anchor="ctr">
                    <a:solidFill>
                      <a:srgbClr val="9ADBE8">
                        <a:alpha val="29804"/>
                      </a:srgbClr>
                    </a:solidFill>
                  </a:tcPr>
                </a:tc>
                <a:tc>
                  <a:txBody>
                    <a:bodyPr/>
                    <a:lstStyle/>
                    <a:p>
                      <a:pPr lvl="0" algn="ctr">
                        <a:buNone/>
                      </a:pPr>
                      <a:r>
                        <a:rPr lang="en-GB" sz="1400" b="0" i="0" u="none" strike="noStrike" noProof="0" dirty="0">
                          <a:solidFill>
                            <a:srgbClr val="6ACCE0"/>
                          </a:solidFill>
                          <a:effectLst/>
                          <a:latin typeface="Gotham Book" pitchFamily="2" charset="0"/>
                        </a:rPr>
                        <a:t>$149.95</a:t>
                      </a:r>
                      <a:endParaRPr lang="en-US" sz="1400" b="0" i="0" u="none" dirty="0">
                        <a:solidFill>
                          <a:srgbClr val="6ACCE0"/>
                        </a:solidFill>
                        <a:latin typeface="Gotham Book" pitchFamily="2" charset="0"/>
                      </a:endParaRPr>
                    </a:p>
                  </a:txBody>
                  <a:tcPr anchor="ctr">
                    <a:solidFill>
                      <a:srgbClr val="9ADBE8">
                        <a:alpha val="29804"/>
                      </a:srgbClr>
                    </a:solidFill>
                  </a:tcPr>
                </a:tc>
                <a:tc>
                  <a:txBody>
                    <a:bodyPr/>
                    <a:lstStyle/>
                    <a:p>
                      <a:pPr lvl="0" algn="ctr">
                        <a:buNone/>
                      </a:pPr>
                      <a:r>
                        <a:rPr lang="en-GB" sz="1400" b="0" i="0" u="none" strike="noStrike" noProof="0" dirty="0">
                          <a:solidFill>
                            <a:srgbClr val="6ACCE0"/>
                          </a:solidFill>
                          <a:effectLst/>
                          <a:latin typeface="Gotham Book" pitchFamily="2" charset="0"/>
                        </a:rPr>
                        <a:t>¥19,580</a:t>
                      </a:r>
                      <a:endParaRPr lang="en-US" sz="1400" b="0" i="0" u="none" dirty="0">
                        <a:solidFill>
                          <a:srgbClr val="6ACCE0"/>
                        </a:solidFill>
                        <a:latin typeface="Gotham Book" pitchFamily="2" charset="0"/>
                      </a:endParaRPr>
                    </a:p>
                  </a:txBody>
                  <a:tcPr anchor="ctr">
                    <a:solidFill>
                      <a:srgbClr val="9ADBE8">
                        <a:alpha val="29804"/>
                      </a:srgbClr>
                    </a:solidFill>
                  </a:tcPr>
                </a:tc>
                <a:tc>
                  <a:txBody>
                    <a:bodyPr/>
                    <a:lstStyle/>
                    <a:p>
                      <a:pPr lvl="0" algn="ctr">
                        <a:buNone/>
                      </a:pPr>
                      <a:r>
                        <a:rPr lang="en-GB" sz="1400" b="0" i="0" u="none" strike="noStrike" noProof="0" dirty="0">
                          <a:solidFill>
                            <a:srgbClr val="6ACCE0"/>
                          </a:solidFill>
                          <a:effectLst/>
                          <a:latin typeface="Gotham Book" pitchFamily="2" charset="0"/>
                        </a:rPr>
                        <a:t>€142</a:t>
                      </a:r>
                    </a:p>
                  </a:txBody>
                  <a:tcPr anchor="ctr">
                    <a:solidFill>
                      <a:srgbClr val="9ADBE8">
                        <a:alpha val="29804"/>
                      </a:srgbClr>
                    </a:solidFill>
                  </a:tcPr>
                </a:tc>
                <a:tc>
                  <a:txBody>
                    <a:bodyPr/>
                    <a:lstStyle/>
                    <a:p>
                      <a:pPr lvl="0" algn="ctr">
                        <a:buNone/>
                      </a:pPr>
                      <a:r>
                        <a:rPr lang="en-GB" sz="1400" b="0" i="0" u="none" strike="noStrike" noProof="0" dirty="0">
                          <a:solidFill>
                            <a:srgbClr val="6ACCE0"/>
                          </a:solidFill>
                          <a:effectLst/>
                          <a:latin typeface="Gotham Book" pitchFamily="2" charset="0"/>
                        </a:rPr>
                        <a:t>119</a:t>
                      </a:r>
                      <a:endParaRPr lang="en-US" sz="1400" b="0" i="0" u="none" dirty="0">
                        <a:solidFill>
                          <a:srgbClr val="6ACCE0"/>
                        </a:solidFill>
                        <a:latin typeface="Gotham Book" pitchFamily="2" charset="0"/>
                      </a:endParaRPr>
                    </a:p>
                  </a:txBody>
                  <a:tcPr anchor="ctr">
                    <a:solidFill>
                      <a:srgbClr val="9ADBE8">
                        <a:alpha val="29804"/>
                      </a:srgbClr>
                    </a:solidFill>
                  </a:tcPr>
                </a:tc>
                <a:extLst>
                  <a:ext uri="{0D108BD9-81ED-4DB2-BD59-A6C34878D82A}">
                    <a16:rowId xmlns:a16="http://schemas.microsoft.com/office/drawing/2014/main" val="2310626115"/>
                  </a:ext>
                </a:extLst>
              </a:tr>
            </a:tbl>
          </a:graphicData>
        </a:graphic>
      </p:graphicFrame>
      <p:sp>
        <p:nvSpPr>
          <p:cNvPr id="5" name="Title 1">
            <a:extLst>
              <a:ext uri="{FF2B5EF4-FFF2-40B4-BE49-F238E27FC236}">
                <a16:creationId xmlns:a16="http://schemas.microsoft.com/office/drawing/2014/main" id="{50C43A9B-A6A1-8786-0A63-D7D9DD0584DE}"/>
              </a:ext>
            </a:extLst>
          </p:cNvPr>
          <p:cNvSpPr txBox="1">
            <a:spLocks/>
          </p:cNvSpPr>
          <p:nvPr/>
        </p:nvSpPr>
        <p:spPr>
          <a:xfrm>
            <a:off x="598026" y="570791"/>
            <a:ext cx="10995949" cy="7976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3200" dirty="0">
                <a:solidFill>
                  <a:srgbClr val="9ADBE8"/>
                </a:solidFill>
                <a:latin typeface="The Seasons Light" pitchFamily="2" charset="77"/>
              </a:rPr>
              <a:t>PRICING</a:t>
            </a:r>
          </a:p>
        </p:txBody>
      </p:sp>
      <p:sp>
        <p:nvSpPr>
          <p:cNvPr id="6" name="TextBox 5">
            <a:extLst>
              <a:ext uri="{FF2B5EF4-FFF2-40B4-BE49-F238E27FC236}">
                <a16:creationId xmlns:a16="http://schemas.microsoft.com/office/drawing/2014/main" id="{94DD9BD6-514E-EE3B-E5DD-87B225BE7A9E}"/>
              </a:ext>
            </a:extLst>
          </p:cNvPr>
          <p:cNvSpPr txBox="1"/>
          <p:nvPr/>
        </p:nvSpPr>
        <p:spPr>
          <a:xfrm>
            <a:off x="1158240" y="5773559"/>
            <a:ext cx="9847580" cy="769441"/>
          </a:xfrm>
          <a:prstGeom prst="rect">
            <a:avLst/>
          </a:prstGeom>
          <a:noFill/>
        </p:spPr>
        <p:txBody>
          <a:bodyPr wrap="square" rtlCol="0">
            <a:spAutoFit/>
          </a:bodyPr>
          <a:lstStyle/>
          <a:p>
            <a:r>
              <a:rPr lang="en-GB" sz="1100" i="1" dirty="0">
                <a:solidFill>
                  <a:srgbClr val="8D9196"/>
                </a:solidFill>
                <a:latin typeface="Gotham Light" pitchFamily="2" charset="0"/>
                <a:cs typeface="Calibri"/>
              </a:rPr>
              <a:t>*</a:t>
            </a:r>
            <a:r>
              <a:rPr lang="en-GB" sz="1100" i="1" dirty="0" err="1">
                <a:solidFill>
                  <a:srgbClr val="8D9196"/>
                </a:solidFill>
                <a:latin typeface="Gotham Light" pitchFamily="2" charset="0"/>
                <a:cs typeface="Calibri"/>
              </a:rPr>
              <a:t>Alavida</a:t>
            </a:r>
            <a:r>
              <a:rPr lang="en-GB" sz="1100" i="1" dirty="0">
                <a:solidFill>
                  <a:srgbClr val="8D9196"/>
                </a:solidFill>
                <a:latin typeface="Gotham Light" pitchFamily="2" charset="0"/>
                <a:cs typeface="Calibri"/>
              </a:rPr>
              <a:t> Regenerating Trio contains: </a:t>
            </a:r>
            <a:r>
              <a:rPr lang="en-GB" sz="1100" i="1" dirty="0" err="1">
                <a:solidFill>
                  <a:srgbClr val="8D9196"/>
                </a:solidFill>
                <a:latin typeface="Gotham Light" pitchFamily="2" charset="0"/>
                <a:cs typeface="Calibri"/>
              </a:rPr>
              <a:t>Alavida</a:t>
            </a:r>
            <a:r>
              <a:rPr lang="en-GB" sz="1100" i="1" dirty="0">
                <a:solidFill>
                  <a:srgbClr val="8D9196"/>
                </a:solidFill>
                <a:latin typeface="Gotham Light" pitchFamily="2" charset="0"/>
                <a:cs typeface="Calibri"/>
              </a:rPr>
              <a:t> Patch, </a:t>
            </a:r>
            <a:r>
              <a:rPr lang="en-GB" sz="1100" i="1" dirty="0" err="1">
                <a:solidFill>
                  <a:srgbClr val="8D9196"/>
                </a:solidFill>
                <a:latin typeface="Gotham Light" pitchFamily="2" charset="0"/>
                <a:cs typeface="Calibri"/>
              </a:rPr>
              <a:t>Alavida</a:t>
            </a:r>
            <a:r>
              <a:rPr lang="en-GB" sz="1100" i="1" dirty="0">
                <a:solidFill>
                  <a:srgbClr val="8D9196"/>
                </a:solidFill>
                <a:latin typeface="Gotham Light" pitchFamily="2" charset="0"/>
                <a:cs typeface="Calibri"/>
              </a:rPr>
              <a:t> Nectar and </a:t>
            </a:r>
            <a:r>
              <a:rPr lang="en-GB" sz="1100" i="1" dirty="0" err="1">
                <a:solidFill>
                  <a:srgbClr val="8D9196"/>
                </a:solidFill>
                <a:latin typeface="Gotham Light" pitchFamily="2" charset="0"/>
                <a:cs typeface="Calibri"/>
              </a:rPr>
              <a:t>Alavida</a:t>
            </a:r>
            <a:r>
              <a:rPr lang="en-GB" sz="1100" i="1" dirty="0">
                <a:solidFill>
                  <a:srgbClr val="8D9196"/>
                </a:solidFill>
                <a:latin typeface="Gotham Light" pitchFamily="2" charset="0"/>
                <a:cs typeface="Calibri"/>
              </a:rPr>
              <a:t> Crème.</a:t>
            </a:r>
          </a:p>
          <a:p>
            <a:r>
              <a:rPr lang="en-GB" sz="1100" dirty="0">
                <a:solidFill>
                  <a:srgbClr val="8D9196"/>
                </a:solidFill>
                <a:latin typeface="Gotham Medium" pitchFamily="2" charset="0"/>
                <a:cs typeface="Calibri"/>
              </a:rPr>
              <a:t>Note</a:t>
            </a:r>
            <a:r>
              <a:rPr lang="en-GB" sz="1100" i="1" dirty="0">
                <a:solidFill>
                  <a:srgbClr val="8D9196"/>
                </a:solidFill>
                <a:latin typeface="Gotham Light" pitchFamily="2" charset="0"/>
                <a:cs typeface="Calibri"/>
              </a:rPr>
              <a:t>: Pricing in USD and EUR do not include taxes or shipping. Yen pricing is taxes included.</a:t>
            </a:r>
          </a:p>
          <a:p>
            <a:endParaRPr lang="en-GB" sz="1100" i="1" dirty="0">
              <a:solidFill>
                <a:srgbClr val="8D9196"/>
              </a:solidFill>
              <a:latin typeface="Gotham Light" pitchFamily="2" charset="0"/>
              <a:cs typeface="Calibri"/>
            </a:endParaRPr>
          </a:p>
          <a:p>
            <a:endParaRPr lang="en-US" sz="1100" i="1" dirty="0">
              <a:solidFill>
                <a:srgbClr val="8D9196"/>
              </a:solidFill>
              <a:latin typeface="Gotham Light" pitchFamily="2" charset="0"/>
            </a:endParaRPr>
          </a:p>
        </p:txBody>
      </p:sp>
    </p:spTree>
    <p:extLst>
      <p:ext uri="{BB962C8B-B14F-4D97-AF65-F5344CB8AC3E}">
        <p14:creationId xmlns:p14="http://schemas.microsoft.com/office/powerpoint/2010/main" val="1832828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27C201D-73CD-CBC8-AEED-A6181242DF65}"/>
              </a:ext>
            </a:extLst>
          </p:cNvPr>
          <p:cNvGraphicFramePr>
            <a:graphicFrameLocks noGrp="1"/>
          </p:cNvGraphicFramePr>
          <p:nvPr>
            <p:ph idx="1"/>
            <p:extLst>
              <p:ext uri="{D42A27DB-BD31-4B8C-83A1-F6EECF244321}">
                <p14:modId xmlns:p14="http://schemas.microsoft.com/office/powerpoint/2010/main" val="1114152596"/>
              </p:ext>
            </p:extLst>
          </p:nvPr>
        </p:nvGraphicFramePr>
        <p:xfrm>
          <a:off x="532694" y="1427376"/>
          <a:ext cx="11126616" cy="4287202"/>
        </p:xfrm>
        <a:graphic>
          <a:graphicData uri="http://schemas.openxmlformats.org/drawingml/2006/table">
            <a:tbl>
              <a:tblPr firstRow="1" bandRow="1">
                <a:tableStyleId>{5C22544A-7EE6-4342-B048-85BDC9FD1C3A}</a:tableStyleId>
              </a:tblPr>
              <a:tblGrid>
                <a:gridCol w="2293222">
                  <a:extLst>
                    <a:ext uri="{9D8B030D-6E8A-4147-A177-3AD203B41FA5}">
                      <a16:colId xmlns:a16="http://schemas.microsoft.com/office/drawing/2014/main" val="1302656012"/>
                    </a:ext>
                  </a:extLst>
                </a:gridCol>
                <a:gridCol w="1109886">
                  <a:extLst>
                    <a:ext uri="{9D8B030D-6E8A-4147-A177-3AD203B41FA5}">
                      <a16:colId xmlns:a16="http://schemas.microsoft.com/office/drawing/2014/main" val="1347983763"/>
                    </a:ext>
                  </a:extLst>
                </a:gridCol>
                <a:gridCol w="959726">
                  <a:extLst>
                    <a:ext uri="{9D8B030D-6E8A-4147-A177-3AD203B41FA5}">
                      <a16:colId xmlns:a16="http://schemas.microsoft.com/office/drawing/2014/main" val="2404982417"/>
                    </a:ext>
                  </a:extLst>
                </a:gridCol>
                <a:gridCol w="1005426">
                  <a:extLst>
                    <a:ext uri="{9D8B030D-6E8A-4147-A177-3AD203B41FA5}">
                      <a16:colId xmlns:a16="http://schemas.microsoft.com/office/drawing/2014/main" val="1013729886"/>
                    </a:ext>
                  </a:extLst>
                </a:gridCol>
                <a:gridCol w="959726">
                  <a:extLst>
                    <a:ext uri="{9D8B030D-6E8A-4147-A177-3AD203B41FA5}">
                      <a16:colId xmlns:a16="http://schemas.microsoft.com/office/drawing/2014/main" val="1805900903"/>
                    </a:ext>
                  </a:extLst>
                </a:gridCol>
                <a:gridCol w="959726">
                  <a:extLst>
                    <a:ext uri="{9D8B030D-6E8A-4147-A177-3AD203B41FA5}">
                      <a16:colId xmlns:a16="http://schemas.microsoft.com/office/drawing/2014/main" val="2952346279"/>
                    </a:ext>
                  </a:extLst>
                </a:gridCol>
                <a:gridCol w="959726">
                  <a:extLst>
                    <a:ext uri="{9D8B030D-6E8A-4147-A177-3AD203B41FA5}">
                      <a16:colId xmlns:a16="http://schemas.microsoft.com/office/drawing/2014/main" val="3865741092"/>
                    </a:ext>
                  </a:extLst>
                </a:gridCol>
                <a:gridCol w="959726">
                  <a:extLst>
                    <a:ext uri="{9D8B030D-6E8A-4147-A177-3AD203B41FA5}">
                      <a16:colId xmlns:a16="http://schemas.microsoft.com/office/drawing/2014/main" val="3006522897"/>
                    </a:ext>
                  </a:extLst>
                </a:gridCol>
                <a:gridCol w="959726">
                  <a:extLst>
                    <a:ext uri="{9D8B030D-6E8A-4147-A177-3AD203B41FA5}">
                      <a16:colId xmlns:a16="http://schemas.microsoft.com/office/drawing/2014/main" val="2125210851"/>
                    </a:ext>
                  </a:extLst>
                </a:gridCol>
                <a:gridCol w="959726">
                  <a:extLst>
                    <a:ext uri="{9D8B030D-6E8A-4147-A177-3AD203B41FA5}">
                      <a16:colId xmlns:a16="http://schemas.microsoft.com/office/drawing/2014/main" val="785749130"/>
                    </a:ext>
                  </a:extLst>
                </a:gridCol>
              </a:tblGrid>
              <a:tr h="6076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0" u="none" dirty="0">
                        <a:solidFill>
                          <a:srgbClr val="8D9196"/>
                        </a:solidFill>
                        <a:effectLst/>
                        <a:latin typeface="Gotham Book" pitchFamily="2" charset="0"/>
                      </a:endParaRPr>
                    </a:p>
                  </a:txBody>
                  <a:tcPr>
                    <a:solidFill>
                      <a:srgbClr val="10CADF">
                        <a:alpha val="60000"/>
                      </a:srgbClr>
                    </a:solidFill>
                  </a:tcPr>
                </a:tc>
                <a:tc gridSpan="4">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IE" sz="1800">
                          <a:solidFill>
                            <a:schemeClr val="bg1"/>
                          </a:solidFill>
                          <a:latin typeface="The Seasons Light" pitchFamily="2" charset="77"/>
                        </a:rPr>
                        <a:t>Preferred Customer</a:t>
                      </a:r>
                      <a:endParaRPr lang="en-IE" sz="1800" dirty="0">
                        <a:solidFill>
                          <a:schemeClr val="bg1"/>
                        </a:solidFill>
                        <a:latin typeface="The Seasons Light" pitchFamily="2" charset="77"/>
                      </a:endParaRPr>
                    </a:p>
                  </a:txBody>
                  <a:tcPr anchor="ctr">
                    <a:solidFill>
                      <a:srgbClr val="10CADF">
                        <a:alpha val="60000"/>
                      </a:srgbClr>
                    </a:solidFill>
                  </a:tcPr>
                </a:tc>
                <a:tc hMerge="1">
                  <a:txBody>
                    <a:bodyPr/>
                    <a:lstStyle/>
                    <a:p>
                      <a:pPr lvl="0" algn="ctr">
                        <a:buNone/>
                      </a:pPr>
                      <a:endParaRPr lang="en-US" sz="1200" b="0" i="0" u="none" dirty="0">
                        <a:solidFill>
                          <a:srgbClr val="8D9196"/>
                        </a:solidFill>
                        <a:latin typeface="Gotham Book" pitchFamily="2" charset="0"/>
                      </a:endParaRPr>
                    </a:p>
                  </a:txBody>
                  <a:tcPr anchor="ctr">
                    <a:solidFill>
                      <a:srgbClr val="9ADBE8">
                        <a:alpha val="60000"/>
                      </a:srgbClr>
                    </a:solidFill>
                  </a:tcPr>
                </a:tc>
                <a:tc hMerge="1">
                  <a:txBody>
                    <a:bodyPr/>
                    <a:lstStyle/>
                    <a:p>
                      <a:pPr lvl="0" algn="ctr">
                        <a:lnSpc>
                          <a:spcPct val="100000"/>
                        </a:lnSpc>
                        <a:spcBef>
                          <a:spcPts val="0"/>
                        </a:spcBef>
                        <a:spcAft>
                          <a:spcPts val="0"/>
                        </a:spcAft>
                        <a:buNone/>
                      </a:pPr>
                      <a:endParaRPr lang="en-GB" sz="1200" b="0" i="0" u="none" strike="noStrike" noProof="0" dirty="0">
                        <a:solidFill>
                          <a:srgbClr val="8D9196"/>
                        </a:solidFill>
                        <a:effectLst/>
                        <a:latin typeface="Gotham Book" pitchFamily="2" charset="0"/>
                      </a:endParaRPr>
                    </a:p>
                  </a:txBody>
                  <a:tcPr anchor="ctr">
                    <a:solidFill>
                      <a:srgbClr val="9ADBE8">
                        <a:alpha val="60000"/>
                      </a:srgbClr>
                    </a:solidFill>
                  </a:tcPr>
                </a:tc>
                <a:tc hMerge="1">
                  <a:txBody>
                    <a:bodyPr/>
                    <a:lstStyle/>
                    <a:p>
                      <a:pPr marL="0" lvl="0" algn="ctr" defTabSz="914400" rtl="0" eaLnBrk="1" latinLnBrk="0" hangingPunct="1">
                        <a:lnSpc>
                          <a:spcPct val="100000"/>
                        </a:lnSpc>
                        <a:spcBef>
                          <a:spcPts val="0"/>
                        </a:spcBef>
                        <a:spcAft>
                          <a:spcPts val="0"/>
                        </a:spcAft>
                        <a:buNone/>
                      </a:pPr>
                      <a:endParaRPr lang="en-GB" sz="1200" b="0" i="0" u="none" strike="noStrike" kern="1200" dirty="0">
                        <a:solidFill>
                          <a:srgbClr val="8D9196"/>
                        </a:solidFill>
                        <a:effectLst/>
                        <a:latin typeface="Gotham Book" pitchFamily="2" charset="0"/>
                        <a:ea typeface="+mn-ea"/>
                        <a:cs typeface="+mn-cs"/>
                      </a:endParaRPr>
                    </a:p>
                  </a:txBody>
                  <a:tcPr anchor="ctr">
                    <a:solidFill>
                      <a:srgbClr val="9ADBE8">
                        <a:alpha val="60000"/>
                      </a:srgbClr>
                    </a:solidFill>
                  </a:tcPr>
                </a:tc>
                <a:tc gridSpan="5">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IE" sz="1800" b="0">
                          <a:solidFill>
                            <a:schemeClr val="bg1"/>
                          </a:solidFill>
                          <a:latin typeface="The Seasons Light" pitchFamily="2" charset="77"/>
                        </a:rPr>
                        <a:t>Retail Customer</a:t>
                      </a:r>
                      <a:endParaRPr lang="en-IE" sz="1800" b="0" dirty="0">
                        <a:solidFill>
                          <a:schemeClr val="bg1"/>
                        </a:solidFill>
                        <a:latin typeface="The Seasons Light" pitchFamily="2" charset="77"/>
                      </a:endParaRPr>
                    </a:p>
                  </a:txBody>
                  <a:tcPr anchor="ctr">
                    <a:solidFill>
                      <a:srgbClr val="10CADF">
                        <a:alpha val="60000"/>
                      </a:srgbClr>
                    </a:solidFill>
                  </a:tcPr>
                </a:tc>
                <a:tc hMerge="1">
                  <a:txBody>
                    <a:bodyPr/>
                    <a:lstStyle/>
                    <a:p>
                      <a:pPr lvl="0" algn="ctr">
                        <a:buNone/>
                      </a:pPr>
                      <a:endParaRPr lang="en-US" sz="1200" b="0" i="0" u="none" dirty="0">
                        <a:solidFill>
                          <a:srgbClr val="8D9196"/>
                        </a:solidFill>
                        <a:latin typeface="Gotham Book" pitchFamily="2" charset="0"/>
                      </a:endParaRPr>
                    </a:p>
                  </a:txBody>
                  <a:tcPr anchor="ctr">
                    <a:solidFill>
                      <a:srgbClr val="9ADBE8">
                        <a:alpha val="60000"/>
                      </a:srgbClr>
                    </a:solidFill>
                  </a:tcPr>
                </a:tc>
                <a:tc hMerge="1">
                  <a:txBody>
                    <a:bodyPr/>
                    <a:lstStyle/>
                    <a:p>
                      <a:endParaRPr lang="en-US"/>
                    </a:p>
                  </a:txBody>
                  <a:tcPr/>
                </a:tc>
                <a:tc hMerge="1">
                  <a:txBody>
                    <a:bodyPr/>
                    <a:lstStyle/>
                    <a:p>
                      <a:pPr lvl="0" algn="ctr">
                        <a:lnSpc>
                          <a:spcPct val="100000"/>
                        </a:lnSpc>
                        <a:spcBef>
                          <a:spcPts val="0"/>
                        </a:spcBef>
                        <a:spcAft>
                          <a:spcPts val="0"/>
                        </a:spcAft>
                        <a:buNone/>
                      </a:pPr>
                      <a:endParaRPr lang="en-GB" sz="1200" b="0" i="0" u="none" strike="noStrike" noProof="0" dirty="0">
                        <a:solidFill>
                          <a:srgbClr val="8D9196"/>
                        </a:solidFill>
                        <a:effectLst/>
                        <a:latin typeface="Gotham Book" pitchFamily="2" charset="0"/>
                      </a:endParaRPr>
                    </a:p>
                  </a:txBody>
                  <a:tcPr anchor="ctr">
                    <a:solidFill>
                      <a:srgbClr val="9ADBE8">
                        <a:alpha val="60000"/>
                      </a:srgbClr>
                    </a:solidFill>
                  </a:tcPr>
                </a:tc>
                <a:tc hMerge="1">
                  <a:txBody>
                    <a:bodyPr/>
                    <a:lstStyle/>
                    <a:p>
                      <a:pPr marL="0" lvl="0" algn="ctr" defTabSz="914400" rtl="0" eaLnBrk="1" latinLnBrk="0" hangingPunct="1">
                        <a:lnSpc>
                          <a:spcPct val="100000"/>
                        </a:lnSpc>
                        <a:spcBef>
                          <a:spcPts val="0"/>
                        </a:spcBef>
                        <a:spcAft>
                          <a:spcPts val="0"/>
                        </a:spcAft>
                        <a:buNone/>
                      </a:pPr>
                      <a:endParaRPr lang="en-GB" sz="1200" b="0" i="0" u="none" strike="noStrike" kern="1200" dirty="0">
                        <a:solidFill>
                          <a:srgbClr val="8D9196"/>
                        </a:solidFill>
                        <a:effectLst/>
                        <a:latin typeface="Gotham Book" pitchFamily="2" charset="0"/>
                        <a:ea typeface="+mn-ea"/>
                        <a:cs typeface="+mn-cs"/>
                      </a:endParaRPr>
                    </a:p>
                  </a:txBody>
                  <a:tcPr anchor="ctr">
                    <a:solidFill>
                      <a:srgbClr val="9ADBE8">
                        <a:alpha val="60000"/>
                      </a:srgbClr>
                    </a:solidFill>
                  </a:tcPr>
                </a:tc>
                <a:extLst>
                  <a:ext uri="{0D108BD9-81ED-4DB2-BD59-A6C34878D82A}">
                    <a16:rowId xmlns:a16="http://schemas.microsoft.com/office/drawing/2014/main" val="446490878"/>
                  </a:ext>
                </a:extLst>
              </a:tr>
              <a:tr h="6076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0" u="none" dirty="0">
                        <a:solidFill>
                          <a:srgbClr val="8D9196"/>
                        </a:solidFill>
                        <a:effectLst/>
                        <a:latin typeface="Gotham Book" pitchFamily="2" charset="0"/>
                      </a:endParaRPr>
                    </a:p>
                  </a:txBody>
                  <a:tcPr>
                    <a:solidFill>
                      <a:srgbClr val="9ADBE8">
                        <a:alpha val="60000"/>
                      </a:srgbClr>
                    </a:solidFill>
                  </a:tcPr>
                </a:tc>
                <a:tc>
                  <a:txBody>
                    <a:bodyPr/>
                    <a:lstStyle/>
                    <a:p>
                      <a:pPr algn="ctr" fontAlgn="base"/>
                      <a:r>
                        <a:rPr lang="en-GB" sz="1200" b="0" i="0" u="none">
                          <a:solidFill>
                            <a:srgbClr val="8D9196"/>
                          </a:solidFill>
                          <a:effectLst/>
                          <a:latin typeface="Gotham Book" pitchFamily="2" charset="0"/>
                        </a:rPr>
                        <a:t>$ Price</a:t>
                      </a:r>
                      <a:endParaRPr lang="en-GB" sz="1200" b="0" i="0" u="none" dirty="0">
                        <a:solidFill>
                          <a:srgbClr val="8D9196"/>
                        </a:solidFill>
                        <a:effectLst/>
                        <a:latin typeface="Gotham Book" pitchFamily="2" charset="0"/>
                      </a:endParaRPr>
                    </a:p>
                  </a:txBody>
                  <a:tcPr anchor="ctr">
                    <a:solidFill>
                      <a:srgbClr val="9ADBE8">
                        <a:alpha val="60000"/>
                      </a:srgbClr>
                    </a:solidFill>
                  </a:tcPr>
                </a:tc>
                <a:tc>
                  <a:txBody>
                    <a:bodyPr/>
                    <a:lstStyle/>
                    <a:p>
                      <a:pPr lvl="0" algn="ctr">
                        <a:buNone/>
                      </a:pPr>
                      <a:r>
                        <a:rPr lang="en-IE" sz="1200" b="0" i="0" u="none" strike="noStrike" kern="1200">
                          <a:solidFill>
                            <a:srgbClr val="8D9196"/>
                          </a:solidFill>
                          <a:effectLst/>
                          <a:latin typeface="Gotham Book" pitchFamily="2" charset="0"/>
                          <a:ea typeface="+mn-ea"/>
                          <a:cs typeface="+mn-cs"/>
                        </a:rPr>
                        <a:t>€</a:t>
                      </a:r>
                      <a:r>
                        <a:rPr lang="en-GB" sz="1200" b="0" i="0" u="none" strike="noStrike" kern="1200" noProof="0">
                          <a:solidFill>
                            <a:srgbClr val="8D9196"/>
                          </a:solidFill>
                          <a:effectLst/>
                          <a:latin typeface="Gotham Book" pitchFamily="2" charset="0"/>
                          <a:ea typeface="+mn-ea"/>
                          <a:cs typeface="+mn-cs"/>
                        </a:rPr>
                        <a:t> </a:t>
                      </a:r>
                      <a:r>
                        <a:rPr lang="en-GB" sz="1200" b="0" i="0" u="none" strike="noStrike" noProof="0">
                          <a:solidFill>
                            <a:srgbClr val="8D9196"/>
                          </a:solidFill>
                          <a:effectLst/>
                          <a:latin typeface="Gotham Book" pitchFamily="2" charset="0"/>
                        </a:rPr>
                        <a:t>Price</a:t>
                      </a:r>
                      <a:endParaRPr lang="en-US" sz="1200" b="0" i="0" u="none" dirty="0">
                        <a:solidFill>
                          <a:srgbClr val="8D9196"/>
                        </a:solidFill>
                        <a:latin typeface="Gotham Book" pitchFamily="2" charset="0"/>
                      </a:endParaRPr>
                    </a:p>
                  </a:txBody>
                  <a:tcPr anchor="ctr">
                    <a:solidFill>
                      <a:srgbClr val="9ADBE8">
                        <a:alpha val="60000"/>
                      </a:srgbClr>
                    </a:solidFill>
                  </a:tcPr>
                </a:tc>
                <a:tc>
                  <a:txBody>
                    <a:bodyPr/>
                    <a:lstStyle/>
                    <a:p>
                      <a:pPr lvl="0" algn="ctr">
                        <a:lnSpc>
                          <a:spcPct val="100000"/>
                        </a:lnSpc>
                        <a:spcBef>
                          <a:spcPts val="0"/>
                        </a:spcBef>
                        <a:spcAft>
                          <a:spcPts val="0"/>
                        </a:spcAft>
                        <a:buNone/>
                      </a:pPr>
                      <a:r>
                        <a:rPr lang="en-GB" sz="1200" b="0" i="0" u="none" strike="noStrike" noProof="0">
                          <a:solidFill>
                            <a:srgbClr val="8D9196"/>
                          </a:solidFill>
                          <a:effectLst/>
                          <a:latin typeface="Gotham Book" pitchFamily="2" charset="0"/>
                        </a:rPr>
                        <a:t>BV</a:t>
                      </a:r>
                      <a:endParaRPr lang="en-GB" sz="1200" b="0" i="0" u="none" strike="noStrike" noProof="0" dirty="0">
                        <a:solidFill>
                          <a:srgbClr val="8D9196"/>
                        </a:solidFill>
                        <a:effectLst/>
                        <a:latin typeface="Gotham Book" pitchFamily="2" charset="0"/>
                      </a:endParaRPr>
                    </a:p>
                  </a:txBody>
                  <a:tcPr anchor="ctr">
                    <a:solidFill>
                      <a:srgbClr val="9ADBE8">
                        <a:alpha val="60000"/>
                      </a:srgbClr>
                    </a:solidFill>
                  </a:tcPr>
                </a:tc>
                <a:tc>
                  <a:txBody>
                    <a:bodyPr/>
                    <a:lstStyle/>
                    <a:p>
                      <a:pPr marL="0" lvl="0" algn="ctr" defTabSz="914400" rtl="0" eaLnBrk="1" latinLnBrk="0" hangingPunct="1">
                        <a:lnSpc>
                          <a:spcPct val="100000"/>
                        </a:lnSpc>
                        <a:spcBef>
                          <a:spcPts val="0"/>
                        </a:spcBef>
                        <a:spcAft>
                          <a:spcPts val="0"/>
                        </a:spcAft>
                        <a:buNone/>
                      </a:pPr>
                      <a:r>
                        <a:rPr lang="en-GB" sz="1200" b="0" i="0" u="none" strike="noStrike" kern="1200">
                          <a:solidFill>
                            <a:srgbClr val="8D9196"/>
                          </a:solidFill>
                          <a:effectLst/>
                          <a:latin typeface="Gotham Book" pitchFamily="2" charset="0"/>
                          <a:ea typeface="+mn-ea"/>
                          <a:cs typeface="+mn-cs"/>
                        </a:rPr>
                        <a:t>Sponsor Profit</a:t>
                      </a:r>
                      <a:endParaRPr lang="en-GB" sz="1200" b="0" i="0" u="none" strike="noStrike" kern="1200" dirty="0">
                        <a:solidFill>
                          <a:srgbClr val="8D9196"/>
                        </a:solidFill>
                        <a:effectLst/>
                        <a:latin typeface="Gotham Book" pitchFamily="2" charset="0"/>
                        <a:ea typeface="+mn-ea"/>
                        <a:cs typeface="+mn-cs"/>
                      </a:endParaRPr>
                    </a:p>
                  </a:txBody>
                  <a:tcPr anchor="ctr">
                    <a:solidFill>
                      <a:srgbClr val="9ADBE8">
                        <a:alpha val="60000"/>
                      </a:srgbClr>
                    </a:solidFill>
                  </a:tcPr>
                </a:tc>
                <a:tc>
                  <a:txBody>
                    <a:bodyPr/>
                    <a:lstStyle/>
                    <a:p>
                      <a:pPr algn="ctr" fontAlgn="base"/>
                      <a:r>
                        <a:rPr lang="en-GB" sz="1200" b="0" i="0" u="none">
                          <a:solidFill>
                            <a:srgbClr val="8D9196"/>
                          </a:solidFill>
                          <a:effectLst/>
                          <a:latin typeface="Gotham Book" pitchFamily="2" charset="0"/>
                        </a:rPr>
                        <a:t>$ Price</a:t>
                      </a:r>
                      <a:endParaRPr lang="en-GB" sz="1200" b="0" i="0" u="none" dirty="0">
                        <a:solidFill>
                          <a:srgbClr val="8D9196"/>
                        </a:solidFill>
                        <a:effectLst/>
                        <a:latin typeface="Gotham Book" pitchFamily="2" charset="0"/>
                      </a:endParaRPr>
                    </a:p>
                  </a:txBody>
                  <a:tcPr anchor="ctr">
                    <a:solidFill>
                      <a:srgbClr val="9ADBE8">
                        <a:alpha val="60000"/>
                      </a:srgbClr>
                    </a:solidFill>
                  </a:tcPr>
                </a:tc>
                <a:tc>
                  <a:txBody>
                    <a:bodyPr/>
                    <a:lstStyle/>
                    <a:p>
                      <a:pPr lvl="0" algn="ctr">
                        <a:buNone/>
                      </a:pPr>
                      <a:r>
                        <a:rPr lang="en-GB" sz="1200" b="0" i="0" u="none" strike="noStrike" noProof="0">
                          <a:solidFill>
                            <a:srgbClr val="8D9196"/>
                          </a:solidFill>
                          <a:effectLst/>
                          <a:latin typeface="Gotham Book" pitchFamily="2" charset="0"/>
                        </a:rPr>
                        <a:t>¥ Price</a:t>
                      </a:r>
                      <a:endParaRPr lang="en-US" sz="1200" b="0" i="0" u="none" dirty="0">
                        <a:solidFill>
                          <a:srgbClr val="8D9196"/>
                        </a:solidFill>
                        <a:latin typeface="Gotham Book" pitchFamily="2" charset="0"/>
                      </a:endParaRPr>
                    </a:p>
                  </a:txBody>
                  <a:tcPr anchor="ctr">
                    <a:solidFill>
                      <a:srgbClr val="9ADBE8">
                        <a:alpha val="60000"/>
                      </a:srgbClr>
                    </a:solidFill>
                  </a:tcPr>
                </a:tc>
                <a:tc>
                  <a:txBody>
                    <a:bodyPr/>
                    <a:lstStyle/>
                    <a:p>
                      <a:pPr lvl="0" algn="ctr">
                        <a:buNone/>
                      </a:pPr>
                      <a:r>
                        <a:rPr lang="en-IE" sz="1200" b="0" i="0" u="none" strike="noStrike" kern="1200" dirty="0">
                          <a:solidFill>
                            <a:srgbClr val="8D9196"/>
                          </a:solidFill>
                          <a:effectLst/>
                          <a:latin typeface="Gotham Book" pitchFamily="2" charset="0"/>
                          <a:ea typeface="+mn-ea"/>
                          <a:cs typeface="+mn-cs"/>
                        </a:rPr>
                        <a:t>€</a:t>
                      </a:r>
                      <a:r>
                        <a:rPr lang="en-GB" sz="1200" b="0" i="0" u="none" strike="noStrike" kern="1200" noProof="0" dirty="0">
                          <a:solidFill>
                            <a:srgbClr val="8D9196"/>
                          </a:solidFill>
                          <a:effectLst/>
                          <a:latin typeface="Gotham Book" pitchFamily="2" charset="0"/>
                          <a:ea typeface="+mn-ea"/>
                          <a:cs typeface="+mn-cs"/>
                        </a:rPr>
                        <a:t> </a:t>
                      </a:r>
                      <a:r>
                        <a:rPr lang="en-GB" sz="1200" b="0" i="0" u="none" strike="noStrike" noProof="0" dirty="0">
                          <a:solidFill>
                            <a:srgbClr val="8D9196"/>
                          </a:solidFill>
                          <a:effectLst/>
                          <a:latin typeface="Gotham Book" pitchFamily="2" charset="0"/>
                        </a:rPr>
                        <a:t>Price</a:t>
                      </a:r>
                      <a:endParaRPr lang="en-US" sz="1200" b="0" i="0" u="none" dirty="0">
                        <a:solidFill>
                          <a:srgbClr val="8D9196"/>
                        </a:solidFill>
                        <a:latin typeface="Gotham Book" pitchFamily="2" charset="0"/>
                      </a:endParaRPr>
                    </a:p>
                  </a:txBody>
                  <a:tcPr anchor="ctr">
                    <a:solidFill>
                      <a:srgbClr val="9ADBE8">
                        <a:alpha val="60000"/>
                      </a:srgbClr>
                    </a:solidFill>
                  </a:tcPr>
                </a:tc>
                <a:tc>
                  <a:txBody>
                    <a:bodyPr/>
                    <a:lstStyle/>
                    <a:p>
                      <a:pPr lvl="0" algn="ctr">
                        <a:lnSpc>
                          <a:spcPct val="100000"/>
                        </a:lnSpc>
                        <a:spcBef>
                          <a:spcPts val="0"/>
                        </a:spcBef>
                        <a:spcAft>
                          <a:spcPts val="0"/>
                        </a:spcAft>
                        <a:buNone/>
                      </a:pPr>
                      <a:r>
                        <a:rPr lang="en-GB" sz="1200" b="0" i="0" u="none" strike="noStrike" noProof="0">
                          <a:solidFill>
                            <a:srgbClr val="8D9196"/>
                          </a:solidFill>
                          <a:effectLst/>
                          <a:latin typeface="Gotham Book" pitchFamily="2" charset="0"/>
                        </a:rPr>
                        <a:t>BV</a:t>
                      </a:r>
                      <a:endParaRPr lang="en-GB" sz="1200" b="0" i="0" u="none" strike="noStrike" noProof="0" dirty="0">
                        <a:solidFill>
                          <a:srgbClr val="8D9196"/>
                        </a:solidFill>
                        <a:effectLst/>
                        <a:latin typeface="Gotham Book" pitchFamily="2" charset="0"/>
                      </a:endParaRPr>
                    </a:p>
                  </a:txBody>
                  <a:tcPr anchor="ctr">
                    <a:solidFill>
                      <a:srgbClr val="9ADBE8">
                        <a:alpha val="60000"/>
                      </a:srgbClr>
                    </a:solidFill>
                  </a:tcPr>
                </a:tc>
                <a:tc>
                  <a:txBody>
                    <a:bodyPr/>
                    <a:lstStyle/>
                    <a:p>
                      <a:pPr marL="0" lvl="0" algn="ctr" defTabSz="914400" rtl="0" eaLnBrk="1" latinLnBrk="0" hangingPunct="1">
                        <a:lnSpc>
                          <a:spcPct val="100000"/>
                        </a:lnSpc>
                        <a:spcBef>
                          <a:spcPts val="0"/>
                        </a:spcBef>
                        <a:spcAft>
                          <a:spcPts val="0"/>
                        </a:spcAft>
                        <a:buNone/>
                      </a:pPr>
                      <a:r>
                        <a:rPr lang="en-GB" sz="1200" b="0" i="0" u="none" strike="noStrike" kern="1200">
                          <a:solidFill>
                            <a:srgbClr val="8D9196"/>
                          </a:solidFill>
                          <a:effectLst/>
                          <a:latin typeface="Gotham Book" pitchFamily="2" charset="0"/>
                          <a:ea typeface="+mn-ea"/>
                          <a:cs typeface="+mn-cs"/>
                        </a:rPr>
                        <a:t>Sponsor Profit</a:t>
                      </a:r>
                      <a:endParaRPr lang="en-GB" sz="1200" b="0" i="0" u="none" strike="noStrike" kern="1200" dirty="0">
                        <a:solidFill>
                          <a:srgbClr val="8D9196"/>
                        </a:solidFill>
                        <a:effectLst/>
                        <a:latin typeface="Gotham Book" pitchFamily="2" charset="0"/>
                        <a:ea typeface="+mn-ea"/>
                        <a:cs typeface="+mn-cs"/>
                      </a:endParaRPr>
                    </a:p>
                  </a:txBody>
                  <a:tcPr anchor="ctr">
                    <a:solidFill>
                      <a:srgbClr val="9ADBE8">
                        <a:alpha val="60000"/>
                      </a:srgbClr>
                    </a:solidFill>
                  </a:tcPr>
                </a:tc>
                <a:extLst>
                  <a:ext uri="{0D108BD9-81ED-4DB2-BD59-A6C34878D82A}">
                    <a16:rowId xmlns:a16="http://schemas.microsoft.com/office/drawing/2014/main" val="680104967"/>
                  </a:ext>
                </a:extLst>
              </a:tr>
              <a:tr h="680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a:solidFill>
                            <a:srgbClr val="8D9196"/>
                          </a:solidFill>
                          <a:effectLst/>
                          <a:latin typeface="Gotham Book" pitchFamily="2" charset="0"/>
                        </a:rPr>
                        <a:t>Alavida Patches </a:t>
                      </a:r>
                      <a:endParaRPr lang="en-GB" sz="1200" b="0" i="0" u="none" dirty="0">
                        <a:solidFill>
                          <a:srgbClr val="8D9196"/>
                        </a:solidFill>
                        <a:effectLst/>
                        <a:latin typeface="Gotham Book" pitchFamily="2" charset="0"/>
                      </a:endParaRPr>
                    </a:p>
                  </a:txBody>
                  <a:tcPr anchor="ctr">
                    <a:solidFill>
                      <a:srgbClr val="9ADBE8">
                        <a:alpha val="29804"/>
                      </a:srgbClr>
                    </a:solidFill>
                  </a:tcPr>
                </a:tc>
                <a:tc>
                  <a:txBody>
                    <a:bodyPr/>
                    <a:lstStyle/>
                    <a:p>
                      <a:pPr lvl="0" algn="ctr">
                        <a:buNone/>
                      </a:pPr>
                      <a:r>
                        <a:rPr lang="en-GB" sz="1400" b="0" i="0">
                          <a:solidFill>
                            <a:srgbClr val="6ACCE0"/>
                          </a:solidFill>
                          <a:effectLst/>
                          <a:latin typeface="Gotham Book" pitchFamily="2" charset="0"/>
                        </a:rPr>
                        <a:t>$69.95</a:t>
                      </a:r>
                      <a:endParaRPr lang="en-GB" sz="1400" b="0" i="0" dirty="0">
                        <a:solidFill>
                          <a:srgbClr val="6ACCE0"/>
                        </a:solidFill>
                        <a:effectLst/>
                        <a:latin typeface="Gotham Book" pitchFamily="2" charset="0"/>
                      </a:endParaRPr>
                    </a:p>
                  </a:txBody>
                  <a:tcPr anchor="ctr">
                    <a:solidFill>
                      <a:srgbClr val="9ADBE8">
                        <a:alpha val="29804"/>
                      </a:srgbClr>
                    </a:solidFill>
                  </a:tcPr>
                </a:tc>
                <a:tc>
                  <a:txBody>
                    <a:bodyPr/>
                    <a:lstStyle/>
                    <a:p>
                      <a:pPr lvl="0" algn="ctr">
                        <a:buNone/>
                      </a:pPr>
                      <a:r>
                        <a:rPr lang="en-GB" sz="1400" b="0" i="0" u="none" strike="noStrike" noProof="0">
                          <a:solidFill>
                            <a:srgbClr val="6ACCE0"/>
                          </a:solidFill>
                          <a:effectLst/>
                          <a:latin typeface="Gotham Book" pitchFamily="2" charset="0"/>
                        </a:rPr>
                        <a:t>€66</a:t>
                      </a:r>
                      <a:endParaRPr lang="en-US" sz="1400" b="0" i="0" dirty="0">
                        <a:solidFill>
                          <a:srgbClr val="6ACCE0"/>
                        </a:solidFill>
                        <a:latin typeface="Gotham Book" pitchFamily="2" charset="0"/>
                      </a:endParaRPr>
                    </a:p>
                  </a:txBody>
                  <a:tcPr anchor="ctr">
                    <a:solidFill>
                      <a:srgbClr val="9ADBE8">
                        <a:alpha val="29804"/>
                      </a:srgbClr>
                    </a:solidFill>
                  </a:tcPr>
                </a:tc>
                <a:tc>
                  <a:txBody>
                    <a:bodyPr/>
                    <a:lstStyle/>
                    <a:p>
                      <a:pPr lvl="0" algn="ctr">
                        <a:buNone/>
                      </a:pPr>
                      <a:r>
                        <a:rPr lang="en-GB" sz="1400" b="0" i="0">
                          <a:solidFill>
                            <a:srgbClr val="6ACCE0"/>
                          </a:solidFill>
                          <a:effectLst/>
                          <a:latin typeface="Gotham Book" pitchFamily="2" charset="0"/>
                        </a:rPr>
                        <a:t>39</a:t>
                      </a:r>
                      <a:endParaRPr lang="en-GB" sz="1400" b="0" i="0" dirty="0">
                        <a:solidFill>
                          <a:srgbClr val="6ACCE0"/>
                        </a:solidFill>
                        <a:effectLst/>
                        <a:latin typeface="Gotham Book" pitchFamily="2" charset="0"/>
                      </a:endParaRP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$20.00​</a:t>
                      </a: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$79.95​</a:t>
                      </a: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¥11,770​</a:t>
                      </a: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a:solidFill>
                            <a:srgbClr val="6ACCE0"/>
                          </a:solidFill>
                          <a:effectLst/>
                          <a:latin typeface="Gotham Book" pitchFamily="2" charset="0"/>
                          <a:ea typeface="+mn-ea"/>
                          <a:cs typeface="+mn-cs"/>
                        </a:rPr>
                        <a:t>€76​</a:t>
                      </a:r>
                    </a:p>
                  </a:txBody>
                  <a:tcPr anchor="ctr">
                    <a:solidFill>
                      <a:srgbClr val="9ADBE8">
                        <a:alpha val="29804"/>
                      </a:srgbClr>
                    </a:solidFill>
                  </a:tcPr>
                </a:tc>
                <a:tc>
                  <a:txBody>
                    <a:bodyPr/>
                    <a:lstStyle/>
                    <a:p>
                      <a:pPr lvl="0" algn="ctr">
                        <a:buNone/>
                      </a:pPr>
                      <a:r>
                        <a:rPr lang="en-GB" sz="1400" b="0" i="0">
                          <a:solidFill>
                            <a:srgbClr val="6ACCE0"/>
                          </a:solidFill>
                          <a:effectLst/>
                          <a:latin typeface="Gotham Book" pitchFamily="2" charset="0"/>
                        </a:rPr>
                        <a:t>39</a:t>
                      </a:r>
                      <a:endParaRPr lang="en-GB" sz="1400" b="0" i="0" dirty="0">
                        <a:solidFill>
                          <a:srgbClr val="6ACCE0"/>
                        </a:solidFill>
                        <a:effectLst/>
                        <a:latin typeface="Gotham Book" pitchFamily="2" charset="0"/>
                      </a:endParaRPr>
                    </a:p>
                  </a:txBody>
                  <a:tcPr anchor="ctr">
                    <a:solidFill>
                      <a:srgbClr val="9ADBE8">
                        <a:alpha val="29804"/>
                      </a:srgbClr>
                    </a:solidFill>
                  </a:tcPr>
                </a:tc>
                <a:tc>
                  <a:txBody>
                    <a:bodyPr/>
                    <a:lstStyle/>
                    <a:p>
                      <a:pPr lvl="0" algn="ctr">
                        <a:buNone/>
                      </a:pPr>
                      <a:r>
                        <a:rPr lang="en-GB" sz="1400" b="0" i="0">
                          <a:solidFill>
                            <a:srgbClr val="6ACCE0"/>
                          </a:solidFill>
                          <a:effectLst/>
                          <a:latin typeface="Gotham Book" pitchFamily="2" charset="0"/>
                        </a:rPr>
                        <a:t>$30.00</a:t>
                      </a:r>
                    </a:p>
                  </a:txBody>
                  <a:tcPr anchor="ctr">
                    <a:solidFill>
                      <a:srgbClr val="9ADBE8">
                        <a:alpha val="29804"/>
                      </a:srgbClr>
                    </a:solidFill>
                  </a:tcPr>
                </a:tc>
                <a:extLst>
                  <a:ext uri="{0D108BD9-81ED-4DB2-BD59-A6C34878D82A}">
                    <a16:rowId xmlns:a16="http://schemas.microsoft.com/office/drawing/2014/main" val="788115457"/>
                  </a:ext>
                </a:extLst>
              </a:tr>
              <a:tr h="631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a:solidFill>
                            <a:srgbClr val="8D9196"/>
                          </a:solidFill>
                          <a:effectLst/>
                          <a:latin typeface="Gotham Book" pitchFamily="2" charset="0"/>
                        </a:rPr>
                        <a:t>Alavida Daily Refresh Facial Nectar</a:t>
                      </a:r>
                      <a:endParaRPr lang="en-GB" sz="1200" b="0" i="0" u="none" dirty="0">
                        <a:solidFill>
                          <a:srgbClr val="8D9196"/>
                        </a:solidFill>
                        <a:effectLst/>
                        <a:latin typeface="Gotham Book" pitchFamily="2" charset="0"/>
                      </a:endParaRPr>
                    </a:p>
                  </a:txBody>
                  <a:tcPr anchor="ctr">
                    <a:solidFill>
                      <a:srgbClr val="9ADBE8">
                        <a:alpha val="60000"/>
                      </a:srgbClr>
                    </a:solidFill>
                  </a:tcPr>
                </a:tc>
                <a:tc>
                  <a:txBody>
                    <a:bodyPr/>
                    <a:lstStyle/>
                    <a:p>
                      <a:pPr lvl="0" algn="ctr">
                        <a:buNone/>
                      </a:pPr>
                      <a:r>
                        <a:rPr lang="en-GB" sz="1400" b="0" i="0">
                          <a:solidFill>
                            <a:srgbClr val="6ACCE0"/>
                          </a:solidFill>
                          <a:effectLst/>
                          <a:latin typeface="Gotham Book" pitchFamily="2" charset="0"/>
                        </a:rPr>
                        <a:t>$59.95</a:t>
                      </a:r>
                    </a:p>
                  </a:txBody>
                  <a:tcPr anchor="ctr">
                    <a:solidFill>
                      <a:srgbClr val="9ADBE8">
                        <a:alpha val="60000"/>
                      </a:srgbClr>
                    </a:solidFill>
                  </a:tcPr>
                </a:tc>
                <a:tc>
                  <a:txBody>
                    <a:bodyPr/>
                    <a:lstStyle/>
                    <a:p>
                      <a:pPr lvl="0" algn="ctr">
                        <a:lnSpc>
                          <a:spcPct val="100000"/>
                        </a:lnSpc>
                        <a:spcBef>
                          <a:spcPts val="0"/>
                        </a:spcBef>
                        <a:spcAft>
                          <a:spcPts val="0"/>
                        </a:spcAft>
                        <a:buNone/>
                      </a:pPr>
                      <a:r>
                        <a:rPr lang="en-GB" sz="1400" b="0" i="0" u="none" strike="noStrike" noProof="0">
                          <a:solidFill>
                            <a:srgbClr val="6ACCE0"/>
                          </a:solidFill>
                          <a:effectLst/>
                          <a:latin typeface="Gotham Book" pitchFamily="2" charset="0"/>
                        </a:rPr>
                        <a:t>€57</a:t>
                      </a:r>
                    </a:p>
                  </a:txBody>
                  <a:tcPr anchor="ctr">
                    <a:solidFill>
                      <a:srgbClr val="9ADBE8">
                        <a:alpha val="60000"/>
                      </a:srgbClr>
                    </a:solidFill>
                  </a:tcPr>
                </a:tc>
                <a:tc>
                  <a:txBody>
                    <a:bodyPr/>
                    <a:lstStyle/>
                    <a:p>
                      <a:pPr lvl="0" algn="ctr">
                        <a:buNone/>
                      </a:pPr>
                      <a:r>
                        <a:rPr lang="en-GB" sz="1400" b="0" i="0">
                          <a:solidFill>
                            <a:srgbClr val="6ACCE0"/>
                          </a:solidFill>
                          <a:effectLst/>
                          <a:latin typeface="Gotham Book" pitchFamily="2" charset="0"/>
                        </a:rPr>
                        <a:t>25</a:t>
                      </a:r>
                      <a:endParaRPr lang="en-GB" sz="1400" b="0" i="0" dirty="0">
                        <a:solidFill>
                          <a:srgbClr val="6ACCE0"/>
                        </a:solidFill>
                        <a:effectLst/>
                        <a:latin typeface="Gotham Book" pitchFamily="2" charset="0"/>
                      </a:endParaRPr>
                    </a:p>
                  </a:txBody>
                  <a:tcPr anchor="ctr">
                    <a:solidFill>
                      <a:srgbClr val="9ADBE8">
                        <a:alpha val="60000"/>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$15.00​</a:t>
                      </a:r>
                    </a:p>
                  </a:txBody>
                  <a:tcPr anchor="ctr">
                    <a:solidFill>
                      <a:srgbClr val="9ADBE8">
                        <a:alpha val="60000"/>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$79.95​</a:t>
                      </a:r>
                    </a:p>
                  </a:txBody>
                  <a:tcPr anchor="ctr">
                    <a:solidFill>
                      <a:srgbClr val="9ADBE8">
                        <a:alpha val="60000"/>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¥10,500​</a:t>
                      </a:r>
                    </a:p>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a:t>
                      </a:r>
                    </a:p>
                  </a:txBody>
                  <a:tcPr anchor="ctr">
                    <a:solidFill>
                      <a:srgbClr val="9ADBE8">
                        <a:alpha val="60000"/>
                      </a:srgbClr>
                    </a:solidFill>
                  </a:tcPr>
                </a:tc>
                <a:tc>
                  <a:txBody>
                    <a:bodyPr/>
                    <a:lstStyle/>
                    <a:p>
                      <a:pPr marL="0" lvl="0" algn="ctr" defTabSz="914400" rtl="0" eaLnBrk="1" fontAlgn="base" latinLnBrk="0" hangingPunct="1">
                        <a:buNone/>
                      </a:pPr>
                      <a:r>
                        <a:rPr lang="en-GB" sz="1400" b="0" i="0" kern="1200">
                          <a:solidFill>
                            <a:srgbClr val="6ACCE0"/>
                          </a:solidFill>
                          <a:effectLst/>
                          <a:latin typeface="Gotham Book" pitchFamily="2" charset="0"/>
                          <a:ea typeface="+mn-ea"/>
                          <a:cs typeface="+mn-cs"/>
                        </a:rPr>
                        <a:t>€76​</a:t>
                      </a:r>
                    </a:p>
                  </a:txBody>
                  <a:tcPr anchor="ctr">
                    <a:solidFill>
                      <a:srgbClr val="9ADBE8">
                        <a:alpha val="60000"/>
                      </a:srgbClr>
                    </a:solidFill>
                  </a:tcPr>
                </a:tc>
                <a:tc>
                  <a:txBody>
                    <a:bodyPr/>
                    <a:lstStyle/>
                    <a:p>
                      <a:pPr lvl="0" algn="ctr">
                        <a:buNone/>
                      </a:pPr>
                      <a:r>
                        <a:rPr lang="en-GB" sz="1400" b="0" i="0">
                          <a:solidFill>
                            <a:srgbClr val="6ACCE0"/>
                          </a:solidFill>
                          <a:effectLst/>
                          <a:latin typeface="Gotham Book" pitchFamily="2" charset="0"/>
                        </a:rPr>
                        <a:t>42</a:t>
                      </a:r>
                      <a:endParaRPr lang="en-GB" sz="1400" b="0" i="0" dirty="0">
                        <a:solidFill>
                          <a:srgbClr val="6ACCE0"/>
                        </a:solidFill>
                        <a:effectLst/>
                        <a:latin typeface="Gotham Book" pitchFamily="2" charset="0"/>
                      </a:endParaRPr>
                    </a:p>
                  </a:txBody>
                  <a:tcPr anchor="ctr">
                    <a:solidFill>
                      <a:srgbClr val="9ADBE8">
                        <a:alpha val="60000"/>
                      </a:srgbClr>
                    </a:solidFill>
                  </a:tcPr>
                </a:tc>
                <a:tc>
                  <a:txBody>
                    <a:bodyPr/>
                    <a:lstStyle/>
                    <a:p>
                      <a:pPr lvl="0" algn="ctr">
                        <a:buNone/>
                      </a:pPr>
                      <a:r>
                        <a:rPr lang="en-GB" sz="1400" b="0" i="0">
                          <a:solidFill>
                            <a:srgbClr val="6ACCE0"/>
                          </a:solidFill>
                          <a:effectLst/>
                          <a:latin typeface="Gotham Book" pitchFamily="2" charset="0"/>
                        </a:rPr>
                        <a:t>$20.00</a:t>
                      </a:r>
                    </a:p>
                  </a:txBody>
                  <a:tcPr anchor="ctr">
                    <a:solidFill>
                      <a:srgbClr val="9ADBE8">
                        <a:alpha val="60000"/>
                      </a:srgbClr>
                    </a:solidFill>
                  </a:tcPr>
                </a:tc>
                <a:extLst>
                  <a:ext uri="{0D108BD9-81ED-4DB2-BD59-A6C34878D82A}">
                    <a16:rowId xmlns:a16="http://schemas.microsoft.com/office/drawing/2014/main" val="688258573"/>
                  </a:ext>
                </a:extLst>
              </a:tr>
              <a:tr h="567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a:solidFill>
                            <a:srgbClr val="8D9196"/>
                          </a:solidFill>
                          <a:effectLst/>
                          <a:latin typeface="Gotham Book" pitchFamily="2" charset="0"/>
                        </a:rPr>
                        <a:t>Alavida Nightly Restore Facial Crème</a:t>
                      </a:r>
                      <a:endParaRPr lang="en-GB" sz="1200" b="0" i="0" u="none" dirty="0">
                        <a:solidFill>
                          <a:srgbClr val="8D9196"/>
                        </a:solidFill>
                        <a:effectLst/>
                        <a:latin typeface="Gotham Book" pitchFamily="2" charset="0"/>
                      </a:endParaRPr>
                    </a:p>
                  </a:txBody>
                  <a:tcPr anchor="ctr">
                    <a:solidFill>
                      <a:srgbClr val="9ADBE8">
                        <a:alpha val="29804"/>
                      </a:srgbClr>
                    </a:solidFill>
                  </a:tcPr>
                </a:tc>
                <a:tc>
                  <a:txBody>
                    <a:bodyPr/>
                    <a:lstStyle/>
                    <a:p>
                      <a:pPr lvl="0" algn="ctr">
                        <a:buNone/>
                      </a:pPr>
                      <a:r>
                        <a:rPr lang="en-GB" sz="1400" b="0" i="0">
                          <a:solidFill>
                            <a:srgbClr val="6ACCE0"/>
                          </a:solidFill>
                          <a:effectLst/>
                          <a:latin typeface="Gotham Book" pitchFamily="2" charset="0"/>
                        </a:rPr>
                        <a:t>$79.95</a:t>
                      </a:r>
                    </a:p>
                  </a:txBody>
                  <a:tcPr anchor="ctr">
                    <a:solidFill>
                      <a:srgbClr val="9ADBE8">
                        <a:alpha val="29804"/>
                      </a:srgbClr>
                    </a:solidFill>
                  </a:tcPr>
                </a:tc>
                <a:tc>
                  <a:txBody>
                    <a:bodyPr/>
                    <a:lstStyle/>
                    <a:p>
                      <a:pPr lvl="0" algn="ctr">
                        <a:buNone/>
                      </a:pPr>
                      <a:r>
                        <a:rPr lang="en-GB" sz="1400" b="0" i="0" u="none" strike="noStrike" noProof="0">
                          <a:solidFill>
                            <a:srgbClr val="6ACCE0"/>
                          </a:solidFill>
                          <a:effectLst/>
                          <a:latin typeface="Gotham Book" pitchFamily="2" charset="0"/>
                        </a:rPr>
                        <a:t>€76</a:t>
                      </a:r>
                      <a:endParaRPr lang="en-US" sz="1400" b="0" i="0" dirty="0">
                        <a:solidFill>
                          <a:srgbClr val="6ACCE0"/>
                        </a:solidFill>
                        <a:latin typeface="Gotham Book" pitchFamily="2" charset="0"/>
                      </a:endParaRPr>
                    </a:p>
                  </a:txBody>
                  <a:tcPr anchor="ctr">
                    <a:solidFill>
                      <a:srgbClr val="9ADBE8">
                        <a:alpha val="29804"/>
                      </a:srgbClr>
                    </a:solidFill>
                  </a:tcPr>
                </a:tc>
                <a:tc>
                  <a:txBody>
                    <a:bodyPr/>
                    <a:lstStyle/>
                    <a:p>
                      <a:pPr lvl="0" algn="ctr">
                        <a:buNone/>
                      </a:pPr>
                      <a:r>
                        <a:rPr lang="en-GB" sz="1400" b="0" i="0">
                          <a:solidFill>
                            <a:srgbClr val="6ACCE0"/>
                          </a:solidFill>
                          <a:effectLst/>
                          <a:latin typeface="Gotham Book" pitchFamily="2" charset="0"/>
                        </a:rPr>
                        <a:t>21</a:t>
                      </a: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$20.00​</a:t>
                      </a: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a:solidFill>
                            <a:srgbClr val="6ACCE0"/>
                          </a:solidFill>
                          <a:effectLst/>
                          <a:latin typeface="Gotham Book" pitchFamily="2" charset="0"/>
                          <a:ea typeface="+mn-ea"/>
                          <a:cs typeface="+mn-cs"/>
                        </a:rPr>
                        <a:t>$99.95​</a:t>
                      </a:r>
                      <a:endParaRPr lang="en-GB" sz="1400" b="0" i="0" kern="1200" dirty="0">
                        <a:solidFill>
                          <a:srgbClr val="6ACCE0"/>
                        </a:solidFill>
                        <a:effectLst/>
                        <a:latin typeface="Gotham Book" pitchFamily="2" charset="0"/>
                        <a:ea typeface="+mn-ea"/>
                        <a:cs typeface="+mn-cs"/>
                      </a:endParaRP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¥13,200​</a:t>
                      </a: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a:solidFill>
                            <a:srgbClr val="6ACCE0"/>
                          </a:solidFill>
                          <a:effectLst/>
                          <a:latin typeface="Gotham Book" pitchFamily="2" charset="0"/>
                          <a:ea typeface="+mn-ea"/>
                          <a:cs typeface="+mn-cs"/>
                        </a:rPr>
                        <a:t>€95​</a:t>
                      </a:r>
                    </a:p>
                  </a:txBody>
                  <a:tcPr anchor="ctr">
                    <a:solidFill>
                      <a:srgbClr val="9ADBE8">
                        <a:alpha val="29804"/>
                      </a:srgbClr>
                    </a:solidFill>
                  </a:tcPr>
                </a:tc>
                <a:tc>
                  <a:txBody>
                    <a:bodyPr/>
                    <a:lstStyle/>
                    <a:p>
                      <a:pPr lvl="0" algn="ctr">
                        <a:buNone/>
                      </a:pPr>
                      <a:r>
                        <a:rPr lang="en-GB" sz="1400" b="0" i="0">
                          <a:solidFill>
                            <a:srgbClr val="6ACCE0"/>
                          </a:solidFill>
                          <a:effectLst/>
                          <a:latin typeface="Gotham Book" pitchFamily="2" charset="0"/>
                        </a:rPr>
                        <a:t>55</a:t>
                      </a:r>
                      <a:endParaRPr lang="en-GB" sz="1400" b="0" i="0" dirty="0">
                        <a:solidFill>
                          <a:srgbClr val="6ACCE0"/>
                        </a:solidFill>
                        <a:effectLst/>
                        <a:latin typeface="Gotham Book" pitchFamily="2" charset="0"/>
                      </a:endParaRPr>
                    </a:p>
                  </a:txBody>
                  <a:tcPr anchor="ctr">
                    <a:solidFill>
                      <a:srgbClr val="9ADBE8">
                        <a:alpha val="29804"/>
                      </a:srgbClr>
                    </a:solidFill>
                  </a:tcPr>
                </a:tc>
                <a:tc>
                  <a:txBody>
                    <a:bodyPr/>
                    <a:lstStyle/>
                    <a:p>
                      <a:pPr lvl="0" algn="ctr">
                        <a:buNone/>
                      </a:pPr>
                      <a:r>
                        <a:rPr lang="en-GB" sz="1400" b="0" i="0">
                          <a:solidFill>
                            <a:srgbClr val="6ACCE0"/>
                          </a:solidFill>
                          <a:effectLst/>
                          <a:latin typeface="Gotham Book" pitchFamily="2" charset="0"/>
                        </a:rPr>
                        <a:t>$20.00</a:t>
                      </a:r>
                      <a:endParaRPr lang="en-GB" sz="1400" b="0" i="0" dirty="0">
                        <a:solidFill>
                          <a:srgbClr val="6ACCE0"/>
                        </a:solidFill>
                        <a:effectLst/>
                        <a:latin typeface="Gotham Book" pitchFamily="2" charset="0"/>
                      </a:endParaRPr>
                    </a:p>
                  </a:txBody>
                  <a:tcPr anchor="ctr">
                    <a:solidFill>
                      <a:srgbClr val="9ADBE8">
                        <a:alpha val="29804"/>
                      </a:srgbClr>
                    </a:solidFill>
                  </a:tcPr>
                </a:tc>
                <a:extLst>
                  <a:ext uri="{0D108BD9-81ED-4DB2-BD59-A6C34878D82A}">
                    <a16:rowId xmlns:a16="http://schemas.microsoft.com/office/drawing/2014/main" val="3167660039"/>
                  </a:ext>
                </a:extLst>
              </a:tr>
              <a:tr h="633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a:solidFill>
                            <a:srgbClr val="8D9196"/>
                          </a:solidFill>
                          <a:effectLst/>
                          <a:latin typeface="Gotham Book" pitchFamily="2" charset="0"/>
                        </a:rPr>
                        <a:t>Alavida Revive Eye Cream</a:t>
                      </a:r>
                      <a:endParaRPr lang="en-US" sz="1200" b="0" i="0" u="none" dirty="0">
                        <a:solidFill>
                          <a:srgbClr val="8D9196"/>
                        </a:solidFill>
                        <a:latin typeface="Gotham Book" pitchFamily="2" charset="0"/>
                      </a:endParaRPr>
                    </a:p>
                  </a:txBody>
                  <a:tcPr anchor="ctr">
                    <a:solidFill>
                      <a:srgbClr val="9ADBE8">
                        <a:alpha val="60000"/>
                      </a:srgbClr>
                    </a:solidFill>
                  </a:tcPr>
                </a:tc>
                <a:tc>
                  <a:txBody>
                    <a:bodyPr/>
                    <a:lstStyle/>
                    <a:p>
                      <a:pPr lvl="0" algn="ctr">
                        <a:buNone/>
                      </a:pPr>
                      <a:r>
                        <a:rPr lang="en-GB" sz="1400" b="0" i="0">
                          <a:solidFill>
                            <a:srgbClr val="6ACCE0"/>
                          </a:solidFill>
                          <a:effectLst/>
                          <a:latin typeface="Gotham Book" pitchFamily="2" charset="0"/>
                        </a:rPr>
                        <a:t>$69.95</a:t>
                      </a:r>
                    </a:p>
                  </a:txBody>
                  <a:tcPr anchor="ctr">
                    <a:solidFill>
                      <a:srgbClr val="9ADBE8">
                        <a:alpha val="60000"/>
                      </a:srgbClr>
                    </a:solidFill>
                  </a:tcPr>
                </a:tc>
                <a:tc>
                  <a:txBody>
                    <a:bodyPr/>
                    <a:lstStyle/>
                    <a:p>
                      <a:pPr lvl="0" algn="ctr">
                        <a:buNone/>
                      </a:pPr>
                      <a:r>
                        <a:rPr lang="en-GB" sz="1400" b="0" i="0" u="none" strike="noStrike" noProof="0">
                          <a:solidFill>
                            <a:srgbClr val="6ACCE0"/>
                          </a:solidFill>
                          <a:effectLst/>
                          <a:latin typeface="Gotham Book" pitchFamily="2" charset="0"/>
                        </a:rPr>
                        <a:t>€66</a:t>
                      </a:r>
                      <a:endParaRPr lang="en-US" sz="1400" b="0" i="0" dirty="0">
                        <a:solidFill>
                          <a:srgbClr val="6ACCE0"/>
                        </a:solidFill>
                        <a:latin typeface="Gotham Book" pitchFamily="2" charset="0"/>
                      </a:endParaRPr>
                    </a:p>
                  </a:txBody>
                  <a:tcPr anchor="ctr">
                    <a:solidFill>
                      <a:srgbClr val="9ADBE8">
                        <a:alpha val="60000"/>
                      </a:srgbClr>
                    </a:solidFill>
                  </a:tcPr>
                </a:tc>
                <a:tc>
                  <a:txBody>
                    <a:bodyPr/>
                    <a:lstStyle/>
                    <a:p>
                      <a:pPr lvl="0" algn="ctr">
                        <a:buNone/>
                      </a:pPr>
                      <a:r>
                        <a:rPr lang="en-GB" sz="1400" b="0" i="0">
                          <a:solidFill>
                            <a:srgbClr val="6ACCE0"/>
                          </a:solidFill>
                          <a:effectLst/>
                          <a:latin typeface="Gotham Book" pitchFamily="2" charset="0"/>
                        </a:rPr>
                        <a:t>17</a:t>
                      </a:r>
                      <a:endParaRPr lang="en-GB" sz="1400" b="0" i="0" dirty="0">
                        <a:solidFill>
                          <a:srgbClr val="6ACCE0"/>
                        </a:solidFill>
                        <a:effectLst/>
                        <a:latin typeface="Gotham Book" pitchFamily="2" charset="0"/>
                      </a:endParaRPr>
                    </a:p>
                  </a:txBody>
                  <a:tcPr anchor="ctr">
                    <a:solidFill>
                      <a:srgbClr val="9ADBE8">
                        <a:alpha val="60000"/>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$15.00​</a:t>
                      </a:r>
                    </a:p>
                  </a:txBody>
                  <a:tcPr anchor="ctr">
                    <a:solidFill>
                      <a:srgbClr val="9ADBE8">
                        <a:alpha val="60000"/>
                      </a:srgbClr>
                    </a:solidFill>
                  </a:tcPr>
                </a:tc>
                <a:tc>
                  <a:txBody>
                    <a:bodyPr/>
                    <a:lstStyle/>
                    <a:p>
                      <a:pPr marL="0" lvl="0" algn="ctr" defTabSz="914400" rtl="0" eaLnBrk="1" fontAlgn="base" latinLnBrk="0" hangingPunct="1">
                        <a:buNone/>
                      </a:pPr>
                      <a:r>
                        <a:rPr lang="en-GB" sz="1400" b="0" i="0" kern="1200">
                          <a:solidFill>
                            <a:srgbClr val="6ACCE0"/>
                          </a:solidFill>
                          <a:effectLst/>
                          <a:latin typeface="Gotham Book" pitchFamily="2" charset="0"/>
                          <a:ea typeface="+mn-ea"/>
                          <a:cs typeface="+mn-cs"/>
                        </a:rPr>
                        <a:t>$89.95​</a:t>
                      </a:r>
                      <a:endParaRPr lang="en-GB" sz="1400" b="0" i="0" kern="1200" dirty="0">
                        <a:solidFill>
                          <a:srgbClr val="6ACCE0"/>
                        </a:solidFill>
                        <a:effectLst/>
                        <a:latin typeface="Gotham Book" pitchFamily="2" charset="0"/>
                        <a:ea typeface="+mn-ea"/>
                        <a:cs typeface="+mn-cs"/>
                      </a:endParaRPr>
                    </a:p>
                  </a:txBody>
                  <a:tcPr anchor="ctr">
                    <a:solidFill>
                      <a:srgbClr val="9ADBE8">
                        <a:alpha val="60000"/>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¥11,770​</a:t>
                      </a:r>
                    </a:p>
                  </a:txBody>
                  <a:tcPr anchor="ctr">
                    <a:solidFill>
                      <a:srgbClr val="9ADBE8">
                        <a:alpha val="60000"/>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€85</a:t>
                      </a:r>
                    </a:p>
                  </a:txBody>
                  <a:tcPr anchor="ctr">
                    <a:solidFill>
                      <a:srgbClr val="9ADBE8">
                        <a:alpha val="60000"/>
                      </a:srgbClr>
                    </a:solidFill>
                  </a:tcPr>
                </a:tc>
                <a:tc>
                  <a:txBody>
                    <a:bodyPr/>
                    <a:lstStyle/>
                    <a:p>
                      <a:pPr lvl="0" algn="ctr">
                        <a:buNone/>
                      </a:pPr>
                      <a:r>
                        <a:rPr lang="en-GB" sz="1400" b="0" i="0">
                          <a:solidFill>
                            <a:srgbClr val="6ACCE0"/>
                          </a:solidFill>
                          <a:effectLst/>
                          <a:latin typeface="Gotham Book" pitchFamily="2" charset="0"/>
                        </a:rPr>
                        <a:t>42</a:t>
                      </a:r>
                      <a:endParaRPr lang="en-GB" sz="1400" b="0" i="0" dirty="0">
                        <a:solidFill>
                          <a:srgbClr val="6ACCE0"/>
                        </a:solidFill>
                        <a:effectLst/>
                        <a:latin typeface="Gotham Book" pitchFamily="2" charset="0"/>
                      </a:endParaRPr>
                    </a:p>
                  </a:txBody>
                  <a:tcPr anchor="ctr">
                    <a:solidFill>
                      <a:srgbClr val="9ADBE8">
                        <a:alpha val="60000"/>
                      </a:srgbClr>
                    </a:solidFill>
                  </a:tcPr>
                </a:tc>
                <a:tc>
                  <a:txBody>
                    <a:bodyPr/>
                    <a:lstStyle/>
                    <a:p>
                      <a:pPr lvl="0" algn="ctr">
                        <a:buNone/>
                      </a:pPr>
                      <a:r>
                        <a:rPr lang="en-GB" sz="1400" b="0" i="0">
                          <a:solidFill>
                            <a:srgbClr val="6ACCE0"/>
                          </a:solidFill>
                          <a:effectLst/>
                          <a:latin typeface="Gotham Book" pitchFamily="2" charset="0"/>
                        </a:rPr>
                        <a:t>$20.00</a:t>
                      </a:r>
                      <a:endParaRPr lang="en-GB" sz="1400" b="0" i="0" dirty="0">
                        <a:solidFill>
                          <a:srgbClr val="6ACCE0"/>
                        </a:solidFill>
                        <a:effectLst/>
                        <a:latin typeface="Gotham Book" pitchFamily="2" charset="0"/>
                      </a:endParaRPr>
                    </a:p>
                  </a:txBody>
                  <a:tcPr anchor="ctr">
                    <a:solidFill>
                      <a:srgbClr val="9ADBE8">
                        <a:alpha val="60000"/>
                      </a:srgbClr>
                    </a:solidFill>
                  </a:tcPr>
                </a:tc>
                <a:extLst>
                  <a:ext uri="{0D108BD9-81ED-4DB2-BD59-A6C34878D82A}">
                    <a16:rowId xmlns:a16="http://schemas.microsoft.com/office/drawing/2014/main" val="3702356474"/>
                  </a:ext>
                </a:extLst>
              </a:tr>
              <a:tr h="558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a:solidFill>
                            <a:srgbClr val="8D9196"/>
                          </a:solidFill>
                          <a:effectLst/>
                          <a:latin typeface="Gotham Book" pitchFamily="2" charset="0"/>
                        </a:rPr>
                        <a:t>Alavida Regenerating Trio*</a:t>
                      </a:r>
                      <a:endParaRPr lang="en-US" sz="1200" b="0" i="0" u="none" dirty="0">
                        <a:solidFill>
                          <a:srgbClr val="8D9196"/>
                        </a:solidFill>
                        <a:latin typeface="Gotham Book" pitchFamily="2" charset="0"/>
                      </a:endParaRPr>
                    </a:p>
                  </a:txBody>
                  <a:tcPr anchor="ctr">
                    <a:solidFill>
                      <a:srgbClr val="9ADBE8">
                        <a:alpha val="29804"/>
                      </a:srgbClr>
                    </a:solidFill>
                  </a:tcPr>
                </a:tc>
                <a:tc>
                  <a:txBody>
                    <a:bodyPr/>
                    <a:lstStyle/>
                    <a:p>
                      <a:pPr lvl="0" algn="ctr">
                        <a:buNone/>
                      </a:pPr>
                      <a:r>
                        <a:rPr lang="en-GB" sz="1400" b="0" i="0" u="none" strike="noStrike" noProof="0">
                          <a:solidFill>
                            <a:srgbClr val="6ACCE0"/>
                          </a:solidFill>
                          <a:effectLst/>
                          <a:latin typeface="Gotham Book" pitchFamily="2" charset="0"/>
                        </a:rPr>
                        <a:t>$149.95</a:t>
                      </a:r>
                      <a:endParaRPr lang="en-US" sz="1400" b="0" i="0">
                        <a:solidFill>
                          <a:srgbClr val="6ACCE0"/>
                        </a:solidFill>
                        <a:latin typeface="Gotham Book" pitchFamily="2" charset="0"/>
                      </a:endParaRPr>
                    </a:p>
                  </a:txBody>
                  <a:tcPr anchor="ctr">
                    <a:solidFill>
                      <a:srgbClr val="9ADBE8">
                        <a:alpha val="29804"/>
                      </a:srgbClr>
                    </a:solidFill>
                  </a:tcPr>
                </a:tc>
                <a:tc>
                  <a:txBody>
                    <a:bodyPr/>
                    <a:lstStyle/>
                    <a:p>
                      <a:pPr lvl="0" algn="ctr">
                        <a:buNone/>
                      </a:pPr>
                      <a:r>
                        <a:rPr lang="en-GB" sz="1400" b="0" i="0" u="none" strike="noStrike" noProof="0">
                          <a:solidFill>
                            <a:srgbClr val="6ACCE0"/>
                          </a:solidFill>
                          <a:effectLst/>
                          <a:latin typeface="Gotham Book" pitchFamily="2" charset="0"/>
                        </a:rPr>
                        <a:t>€142</a:t>
                      </a:r>
                      <a:endParaRPr lang="en-GB" sz="1400" b="0" i="0" u="none" strike="noStrike" noProof="0" dirty="0">
                        <a:solidFill>
                          <a:srgbClr val="6ACCE0"/>
                        </a:solidFill>
                        <a:effectLst/>
                        <a:latin typeface="Gotham Book" pitchFamily="2" charset="0"/>
                      </a:endParaRPr>
                    </a:p>
                  </a:txBody>
                  <a:tcPr anchor="ctr">
                    <a:solidFill>
                      <a:srgbClr val="9ADBE8">
                        <a:alpha val="29804"/>
                      </a:srgbClr>
                    </a:solidFill>
                  </a:tcPr>
                </a:tc>
                <a:tc>
                  <a:txBody>
                    <a:bodyPr/>
                    <a:lstStyle/>
                    <a:p>
                      <a:pPr lvl="0" algn="ctr">
                        <a:buNone/>
                      </a:pPr>
                      <a:r>
                        <a:rPr lang="en-GB" sz="1400" b="0" i="0">
                          <a:solidFill>
                            <a:srgbClr val="6ACCE0"/>
                          </a:solidFill>
                          <a:effectLst/>
                          <a:latin typeface="Gotham Book" pitchFamily="2" charset="0"/>
                        </a:rPr>
                        <a:t>51</a:t>
                      </a:r>
                      <a:endParaRPr lang="en-US" sz="1400" b="0" i="0" dirty="0">
                        <a:solidFill>
                          <a:srgbClr val="6ACCE0"/>
                        </a:solidFill>
                        <a:latin typeface="Gotham Book" pitchFamily="2" charset="0"/>
                      </a:endParaRP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$40​</a:t>
                      </a: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a:solidFill>
                            <a:srgbClr val="6ACCE0"/>
                          </a:solidFill>
                          <a:effectLst/>
                          <a:latin typeface="Gotham Book" pitchFamily="2" charset="0"/>
                          <a:ea typeface="+mn-ea"/>
                          <a:cs typeface="+mn-cs"/>
                        </a:rPr>
                        <a:t>$199.95 ​</a:t>
                      </a:r>
                      <a:endParaRPr lang="en-GB" sz="1400" b="0" i="0" kern="1200" dirty="0">
                        <a:solidFill>
                          <a:srgbClr val="6ACCE0"/>
                        </a:solidFill>
                        <a:effectLst/>
                        <a:latin typeface="Gotham Book" pitchFamily="2" charset="0"/>
                        <a:ea typeface="+mn-ea"/>
                        <a:cs typeface="+mn-cs"/>
                      </a:endParaRP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¥26,180​</a:t>
                      </a: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€190​</a:t>
                      </a:r>
                    </a:p>
                  </a:txBody>
                  <a:tcPr anchor="ctr">
                    <a:solidFill>
                      <a:srgbClr val="9ADBE8">
                        <a:alpha val="29804"/>
                      </a:srgbClr>
                    </a:solidFill>
                  </a:tcPr>
                </a:tc>
                <a:tc>
                  <a:txBody>
                    <a:bodyPr/>
                    <a:lstStyle/>
                    <a:p>
                      <a:pPr lvl="0" algn="ctr">
                        <a:buNone/>
                      </a:pPr>
                      <a:r>
                        <a:rPr lang="en-GB" sz="1400" b="0" i="0" u="none" strike="noStrike" noProof="0">
                          <a:solidFill>
                            <a:srgbClr val="6ACCE0"/>
                          </a:solidFill>
                          <a:effectLst/>
                          <a:latin typeface="Gotham Book" pitchFamily="2" charset="0"/>
                        </a:rPr>
                        <a:t>119</a:t>
                      </a:r>
                      <a:endParaRPr lang="en-US" sz="1400" b="0" i="0" dirty="0">
                        <a:solidFill>
                          <a:srgbClr val="6ACCE0"/>
                        </a:solidFill>
                        <a:latin typeface="Gotham Book" pitchFamily="2" charset="0"/>
                      </a:endParaRPr>
                    </a:p>
                  </a:txBody>
                  <a:tcPr anchor="ctr">
                    <a:solidFill>
                      <a:srgbClr val="9ADBE8">
                        <a:alpha val="29804"/>
                      </a:srgbClr>
                    </a:solidFill>
                  </a:tcPr>
                </a:tc>
                <a:tc>
                  <a:txBody>
                    <a:bodyPr/>
                    <a:lstStyle/>
                    <a:p>
                      <a:pPr lvl="0" algn="ctr">
                        <a:buNone/>
                      </a:pPr>
                      <a:r>
                        <a:rPr lang="en-GB" sz="1400" b="0" i="0" dirty="0">
                          <a:solidFill>
                            <a:srgbClr val="6ACCE0"/>
                          </a:solidFill>
                          <a:effectLst/>
                          <a:latin typeface="Gotham Book" pitchFamily="2" charset="0"/>
                        </a:rPr>
                        <a:t>$50</a:t>
                      </a:r>
                      <a:endParaRPr lang="en-US" sz="1400" b="0" i="0" dirty="0">
                        <a:solidFill>
                          <a:srgbClr val="6ACCE0"/>
                        </a:solidFill>
                        <a:latin typeface="Gotham Book" pitchFamily="2" charset="0"/>
                      </a:endParaRPr>
                    </a:p>
                  </a:txBody>
                  <a:tcPr anchor="ctr">
                    <a:solidFill>
                      <a:srgbClr val="9ADBE8">
                        <a:alpha val="29804"/>
                      </a:srgbClr>
                    </a:solidFill>
                  </a:tcPr>
                </a:tc>
                <a:extLst>
                  <a:ext uri="{0D108BD9-81ED-4DB2-BD59-A6C34878D82A}">
                    <a16:rowId xmlns:a16="http://schemas.microsoft.com/office/drawing/2014/main" val="2310626115"/>
                  </a:ext>
                </a:extLst>
              </a:tr>
            </a:tbl>
          </a:graphicData>
        </a:graphic>
      </p:graphicFrame>
      <p:sp>
        <p:nvSpPr>
          <p:cNvPr id="5" name="Title 1">
            <a:extLst>
              <a:ext uri="{FF2B5EF4-FFF2-40B4-BE49-F238E27FC236}">
                <a16:creationId xmlns:a16="http://schemas.microsoft.com/office/drawing/2014/main" id="{50C43A9B-A6A1-8786-0A63-D7D9DD0584DE}"/>
              </a:ext>
            </a:extLst>
          </p:cNvPr>
          <p:cNvSpPr txBox="1">
            <a:spLocks/>
          </p:cNvSpPr>
          <p:nvPr/>
        </p:nvSpPr>
        <p:spPr>
          <a:xfrm>
            <a:off x="598026" y="570791"/>
            <a:ext cx="10995949" cy="7976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3200" dirty="0">
                <a:solidFill>
                  <a:srgbClr val="9ADBE8"/>
                </a:solidFill>
                <a:latin typeface="The Seasons Light" pitchFamily="2" charset="77"/>
              </a:rPr>
              <a:t>PRICING</a:t>
            </a:r>
          </a:p>
        </p:txBody>
      </p:sp>
      <p:sp>
        <p:nvSpPr>
          <p:cNvPr id="6" name="TextBox 5">
            <a:extLst>
              <a:ext uri="{FF2B5EF4-FFF2-40B4-BE49-F238E27FC236}">
                <a16:creationId xmlns:a16="http://schemas.microsoft.com/office/drawing/2014/main" id="{94DD9BD6-514E-EE3B-E5DD-87B225BE7A9E}"/>
              </a:ext>
            </a:extLst>
          </p:cNvPr>
          <p:cNvSpPr txBox="1"/>
          <p:nvPr/>
        </p:nvSpPr>
        <p:spPr>
          <a:xfrm>
            <a:off x="598026" y="5773559"/>
            <a:ext cx="9847580" cy="769441"/>
          </a:xfrm>
          <a:prstGeom prst="rect">
            <a:avLst/>
          </a:prstGeom>
          <a:noFill/>
        </p:spPr>
        <p:txBody>
          <a:bodyPr wrap="square" rtlCol="0">
            <a:spAutoFit/>
          </a:bodyPr>
          <a:lstStyle/>
          <a:p>
            <a:r>
              <a:rPr lang="en-GB" sz="1100" i="1" dirty="0">
                <a:solidFill>
                  <a:srgbClr val="8D9196"/>
                </a:solidFill>
                <a:latin typeface="Gotham Light" pitchFamily="2" charset="0"/>
                <a:cs typeface="Calibri"/>
              </a:rPr>
              <a:t>*</a:t>
            </a:r>
            <a:r>
              <a:rPr lang="en-GB" sz="1100" i="1" dirty="0" err="1">
                <a:solidFill>
                  <a:srgbClr val="8D9196"/>
                </a:solidFill>
                <a:latin typeface="Gotham Light" pitchFamily="2" charset="0"/>
                <a:cs typeface="Calibri"/>
              </a:rPr>
              <a:t>Alavida</a:t>
            </a:r>
            <a:r>
              <a:rPr lang="en-GB" sz="1100" i="1" dirty="0">
                <a:solidFill>
                  <a:srgbClr val="8D9196"/>
                </a:solidFill>
                <a:latin typeface="Gotham Light" pitchFamily="2" charset="0"/>
                <a:cs typeface="Calibri"/>
              </a:rPr>
              <a:t> Regenerating Trio contains: </a:t>
            </a:r>
            <a:r>
              <a:rPr lang="en-GB" sz="1100" i="1" dirty="0" err="1">
                <a:solidFill>
                  <a:srgbClr val="8D9196"/>
                </a:solidFill>
                <a:latin typeface="Gotham Light" pitchFamily="2" charset="0"/>
                <a:cs typeface="Calibri"/>
              </a:rPr>
              <a:t>Alavida</a:t>
            </a:r>
            <a:r>
              <a:rPr lang="en-GB" sz="1100" i="1" dirty="0">
                <a:solidFill>
                  <a:srgbClr val="8D9196"/>
                </a:solidFill>
                <a:latin typeface="Gotham Light" pitchFamily="2" charset="0"/>
                <a:cs typeface="Calibri"/>
              </a:rPr>
              <a:t> Patch, </a:t>
            </a:r>
            <a:r>
              <a:rPr lang="en-GB" sz="1100" i="1" dirty="0" err="1">
                <a:solidFill>
                  <a:srgbClr val="8D9196"/>
                </a:solidFill>
                <a:latin typeface="Gotham Light" pitchFamily="2" charset="0"/>
                <a:cs typeface="Calibri"/>
              </a:rPr>
              <a:t>Alavida</a:t>
            </a:r>
            <a:r>
              <a:rPr lang="en-GB" sz="1100" i="1" dirty="0">
                <a:solidFill>
                  <a:srgbClr val="8D9196"/>
                </a:solidFill>
                <a:latin typeface="Gotham Light" pitchFamily="2" charset="0"/>
                <a:cs typeface="Calibri"/>
              </a:rPr>
              <a:t> Nectar and </a:t>
            </a:r>
            <a:r>
              <a:rPr lang="en-GB" sz="1100" i="1" dirty="0" err="1">
                <a:solidFill>
                  <a:srgbClr val="8D9196"/>
                </a:solidFill>
                <a:latin typeface="Gotham Light" pitchFamily="2" charset="0"/>
                <a:cs typeface="Calibri"/>
              </a:rPr>
              <a:t>Alavida</a:t>
            </a:r>
            <a:r>
              <a:rPr lang="en-GB" sz="1100" i="1" dirty="0">
                <a:solidFill>
                  <a:srgbClr val="8D9196"/>
                </a:solidFill>
                <a:latin typeface="Gotham Light" pitchFamily="2" charset="0"/>
                <a:cs typeface="Calibri"/>
              </a:rPr>
              <a:t> Crème.</a:t>
            </a:r>
          </a:p>
          <a:p>
            <a:r>
              <a:rPr lang="en-GB" sz="1100" dirty="0">
                <a:solidFill>
                  <a:srgbClr val="8D9196"/>
                </a:solidFill>
                <a:latin typeface="Gotham Medium" pitchFamily="2" charset="0"/>
                <a:cs typeface="Calibri"/>
              </a:rPr>
              <a:t>Note</a:t>
            </a:r>
            <a:r>
              <a:rPr lang="en-GB" sz="1100" i="1" dirty="0">
                <a:solidFill>
                  <a:srgbClr val="8D9196"/>
                </a:solidFill>
                <a:latin typeface="Gotham Light" pitchFamily="2" charset="0"/>
                <a:cs typeface="Calibri"/>
              </a:rPr>
              <a:t>: Pricing in USD and EUR do not include taxes or shipping. Yen pricing is taxes included.</a:t>
            </a:r>
          </a:p>
          <a:p>
            <a:endParaRPr lang="en-GB" sz="1100" i="1" dirty="0">
              <a:solidFill>
                <a:srgbClr val="8D9196"/>
              </a:solidFill>
              <a:latin typeface="Gotham Light" pitchFamily="2" charset="0"/>
              <a:cs typeface="Calibri"/>
            </a:endParaRPr>
          </a:p>
          <a:p>
            <a:endParaRPr lang="en-US" sz="1100" i="1" dirty="0">
              <a:solidFill>
                <a:srgbClr val="8D9196"/>
              </a:solidFill>
              <a:latin typeface="Gotham Light" pitchFamily="2" charset="0"/>
            </a:endParaRPr>
          </a:p>
        </p:txBody>
      </p:sp>
    </p:spTree>
    <p:extLst>
      <p:ext uri="{BB962C8B-B14F-4D97-AF65-F5344CB8AC3E}">
        <p14:creationId xmlns:p14="http://schemas.microsoft.com/office/powerpoint/2010/main" val="3683303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EE540F-3359-5B15-A138-67951E75123D}"/>
              </a:ext>
            </a:extLst>
          </p:cNvPr>
          <p:cNvSpPr/>
          <p:nvPr/>
        </p:nvSpPr>
        <p:spPr>
          <a:xfrm>
            <a:off x="0" y="-1293"/>
            <a:ext cx="12192000" cy="6858000"/>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bg1"/>
              </a:solidFill>
            </a:endParaRPr>
          </a:p>
        </p:txBody>
      </p:sp>
      <p:pic>
        <p:nvPicPr>
          <p:cNvPr id="7" name="Picture 6">
            <a:extLst>
              <a:ext uri="{FF2B5EF4-FFF2-40B4-BE49-F238E27FC236}">
                <a16:creationId xmlns:a16="http://schemas.microsoft.com/office/drawing/2014/main" id="{EFB484E1-D568-D802-5D1E-77FFE497DD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37396" y="1720559"/>
            <a:ext cx="3643979" cy="323530"/>
          </a:xfrm>
          <a:prstGeom prst="rect">
            <a:avLst/>
          </a:prstGeom>
        </p:spPr>
      </p:pic>
      <p:sp>
        <p:nvSpPr>
          <p:cNvPr id="5" name="Title 1">
            <a:extLst>
              <a:ext uri="{FF2B5EF4-FFF2-40B4-BE49-F238E27FC236}">
                <a16:creationId xmlns:a16="http://schemas.microsoft.com/office/drawing/2014/main" id="{609CAC46-0DE0-D314-18C8-41130DF232F6}"/>
              </a:ext>
            </a:extLst>
          </p:cNvPr>
          <p:cNvSpPr>
            <a:spLocks noGrp="1"/>
          </p:cNvSpPr>
          <p:nvPr>
            <p:ph type="title"/>
          </p:nvPr>
        </p:nvSpPr>
        <p:spPr>
          <a:xfrm>
            <a:off x="1393010" y="2170976"/>
            <a:ext cx="9132750" cy="1001561"/>
          </a:xfrm>
        </p:spPr>
        <p:txBody>
          <a:bodyPr>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400" dirty="0">
                <a:solidFill>
                  <a:srgbClr val="007287"/>
                </a:solidFill>
                <a:latin typeface="The Seasons Light" pitchFamily="2" charset="77"/>
                <a:cs typeface="Arial"/>
              </a:rPr>
              <a:t>Rejuvenate your skin by reinventing the way you treat it. </a:t>
            </a:r>
            <a:br>
              <a:rPr lang="en-US" sz="2400" dirty="0">
                <a:solidFill>
                  <a:srgbClr val="007287"/>
                </a:solidFill>
                <a:latin typeface="The Seasons Light" pitchFamily="2" charset="77"/>
                <a:cs typeface="Arial"/>
              </a:rPr>
            </a:br>
            <a:endParaRPr lang="en-US" sz="2400" dirty="0">
              <a:solidFill>
                <a:srgbClr val="007287"/>
              </a:solidFill>
              <a:latin typeface="The Seasons Light" pitchFamily="2" charset="77"/>
              <a:cs typeface="Arial"/>
            </a:endParaRPr>
          </a:p>
        </p:txBody>
      </p:sp>
      <p:sp>
        <p:nvSpPr>
          <p:cNvPr id="8" name="TextBox 7">
            <a:extLst>
              <a:ext uri="{FF2B5EF4-FFF2-40B4-BE49-F238E27FC236}">
                <a16:creationId xmlns:a16="http://schemas.microsoft.com/office/drawing/2014/main" id="{6A3C367C-A04A-B198-8160-9CE827975BE4}"/>
              </a:ext>
            </a:extLst>
          </p:cNvPr>
          <p:cNvSpPr txBox="1"/>
          <p:nvPr/>
        </p:nvSpPr>
        <p:spPr>
          <a:xfrm>
            <a:off x="3231970" y="2840856"/>
            <a:ext cx="5454830" cy="683264"/>
          </a:xfrm>
          <a:prstGeom prst="rect">
            <a:avLst/>
          </a:prstGeom>
          <a:noFill/>
        </p:spPr>
        <p:txBody>
          <a:bodyPr wrap="square">
            <a:spAutoFit/>
          </a:bodyPr>
          <a:lstStyle/>
          <a:p>
            <a:pPr marL="0" indent="0" algn="ctr" fontAlgn="base">
              <a:buNone/>
            </a:pPr>
            <a:r>
              <a:rPr lang="en-US" sz="1200" dirty="0">
                <a:solidFill>
                  <a:srgbClr val="007287"/>
                </a:solidFill>
                <a:latin typeface="Gotham Light" pitchFamily="2" charset="0"/>
              </a:rPr>
              <a:t>Everyone has the right to feel beautiful inside and out, </a:t>
            </a:r>
          </a:p>
          <a:p>
            <a:pPr marL="0" indent="0" algn="ctr" fontAlgn="base">
              <a:buNone/>
            </a:pPr>
            <a:r>
              <a:rPr lang="en-US" sz="1200" dirty="0">
                <a:solidFill>
                  <a:srgbClr val="007287"/>
                </a:solidFill>
                <a:latin typeface="Gotham Light" pitchFamily="2" charset="0"/>
              </a:rPr>
              <a:t>with a bright outlook on life and an equally vibrant glow.</a:t>
            </a:r>
          </a:p>
          <a:p>
            <a:pPr algn="ctr">
              <a:spcBef>
                <a:spcPct val="20000"/>
              </a:spcBef>
              <a:defRPr/>
            </a:pPr>
            <a:r>
              <a:rPr lang="en-US" sz="1200" dirty="0">
                <a:solidFill>
                  <a:srgbClr val="007287"/>
                </a:solidFill>
                <a:latin typeface="Gotham Light" pitchFamily="2" charset="0"/>
              </a:rPr>
              <a:t>Learn how you can make </a:t>
            </a:r>
            <a:r>
              <a:rPr lang="en-US" sz="1200" dirty="0" err="1">
                <a:solidFill>
                  <a:srgbClr val="007287"/>
                </a:solidFill>
                <a:latin typeface="Gotham Light" pitchFamily="2" charset="0"/>
              </a:rPr>
              <a:t>Alavida</a:t>
            </a:r>
            <a:r>
              <a:rPr lang="en-US" sz="1200" dirty="0">
                <a:solidFill>
                  <a:srgbClr val="007287"/>
                </a:solidFill>
                <a:latin typeface="Gotham Light" pitchFamily="2" charset="0"/>
              </a:rPr>
              <a:t> part of your life today.</a:t>
            </a:r>
          </a:p>
        </p:txBody>
      </p:sp>
      <p:pic>
        <p:nvPicPr>
          <p:cNvPr id="10" name="Picture 9" descr="A white text on a black background&#10;&#10;Description automatically generated">
            <a:extLst>
              <a:ext uri="{FF2B5EF4-FFF2-40B4-BE49-F238E27FC236}">
                <a16:creationId xmlns:a16="http://schemas.microsoft.com/office/drawing/2014/main" id="{0DA4673A-B004-25D2-5E0C-0DB799324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6560" y="5908295"/>
            <a:ext cx="1505651" cy="464278"/>
          </a:xfrm>
          <a:prstGeom prst="rect">
            <a:avLst/>
          </a:prstGeom>
        </p:spPr>
      </p:pic>
      <p:sp>
        <p:nvSpPr>
          <p:cNvPr id="14" name="TextBox 13">
            <a:extLst>
              <a:ext uri="{FF2B5EF4-FFF2-40B4-BE49-F238E27FC236}">
                <a16:creationId xmlns:a16="http://schemas.microsoft.com/office/drawing/2014/main" id="{DFCC7DF1-F783-8006-E11E-4BE4C158EF20}"/>
              </a:ext>
            </a:extLst>
          </p:cNvPr>
          <p:cNvSpPr txBox="1"/>
          <p:nvPr/>
        </p:nvSpPr>
        <p:spPr>
          <a:xfrm>
            <a:off x="3231970" y="5194571"/>
            <a:ext cx="5454830" cy="276999"/>
          </a:xfrm>
          <a:prstGeom prst="rect">
            <a:avLst/>
          </a:prstGeom>
          <a:noFill/>
        </p:spPr>
        <p:txBody>
          <a:bodyPr wrap="square">
            <a:spAutoFit/>
          </a:bodyPr>
          <a:lstStyle/>
          <a:p>
            <a:pPr marL="0" indent="0" algn="ctr" fontAlgn="base">
              <a:lnSpc>
                <a:spcPct val="100000"/>
              </a:lnSpc>
              <a:buNone/>
            </a:pPr>
            <a:r>
              <a:rPr lang="en-US" sz="1200" b="1" dirty="0">
                <a:solidFill>
                  <a:schemeClr val="bg1"/>
                </a:solidFill>
                <a:latin typeface="Gotham Bold" pitchFamily="2" charset="0"/>
              </a:rPr>
              <a:t>WWW.LIFEWAVE.COM</a:t>
            </a:r>
            <a:endParaRPr lang="en-GB" sz="1200" b="1" dirty="0">
              <a:solidFill>
                <a:schemeClr val="bg1"/>
              </a:solidFill>
              <a:latin typeface="Gotham Bold" pitchFamily="2" charset="0"/>
            </a:endParaRPr>
          </a:p>
        </p:txBody>
      </p:sp>
      <p:grpSp>
        <p:nvGrpSpPr>
          <p:cNvPr id="21" name="Group 20">
            <a:extLst>
              <a:ext uri="{FF2B5EF4-FFF2-40B4-BE49-F238E27FC236}">
                <a16:creationId xmlns:a16="http://schemas.microsoft.com/office/drawing/2014/main" id="{E69F340B-018D-AF2E-4478-AC4A418094E8}"/>
              </a:ext>
            </a:extLst>
          </p:cNvPr>
          <p:cNvGrpSpPr/>
          <p:nvPr/>
        </p:nvGrpSpPr>
        <p:grpSpPr>
          <a:xfrm>
            <a:off x="5065307" y="4505804"/>
            <a:ext cx="1788157" cy="548369"/>
            <a:chOff x="5201920" y="4795183"/>
            <a:chExt cx="1788157" cy="548369"/>
          </a:xfrm>
        </p:grpSpPr>
        <p:pic>
          <p:nvPicPr>
            <p:cNvPr id="16" name="Picture 15" descr="A blue letter in a white circle&#10;&#10;Description automatically generated">
              <a:extLst>
                <a:ext uri="{FF2B5EF4-FFF2-40B4-BE49-F238E27FC236}">
                  <a16:creationId xmlns:a16="http://schemas.microsoft.com/office/drawing/2014/main" id="{245F022E-77E7-95B3-6046-1A21868F83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1920" y="4836497"/>
              <a:ext cx="507055" cy="507055"/>
            </a:xfrm>
            <a:prstGeom prst="rect">
              <a:avLst/>
            </a:prstGeom>
          </p:spPr>
        </p:pic>
        <p:pic>
          <p:nvPicPr>
            <p:cNvPr id="18" name="Picture 17" descr="A blue and white logo&#10;&#10;Description automatically generated">
              <a:extLst>
                <a:ext uri="{FF2B5EF4-FFF2-40B4-BE49-F238E27FC236}">
                  <a16:creationId xmlns:a16="http://schemas.microsoft.com/office/drawing/2014/main" id="{7A29F6AD-96D3-67D5-D060-70CFE27A9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2471" y="4818655"/>
              <a:ext cx="507055" cy="507055"/>
            </a:xfrm>
            <a:prstGeom prst="rect">
              <a:avLst/>
            </a:prstGeom>
          </p:spPr>
        </p:pic>
        <p:pic>
          <p:nvPicPr>
            <p:cNvPr id="20" name="Picture 19" descr="A white circle with blue text&#10;&#10;Description automatically generated">
              <a:extLst>
                <a:ext uri="{FF2B5EF4-FFF2-40B4-BE49-F238E27FC236}">
                  <a16:creationId xmlns:a16="http://schemas.microsoft.com/office/drawing/2014/main" id="{50BFB965-F8C6-6399-B4EA-586FCA49F8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3022" y="4795183"/>
              <a:ext cx="507055" cy="507055"/>
            </a:xfrm>
            <a:prstGeom prst="rect">
              <a:avLst/>
            </a:prstGeom>
          </p:spPr>
        </p:pic>
      </p:grpSp>
      <p:sp>
        <p:nvSpPr>
          <p:cNvPr id="23" name="TextBox 22">
            <a:extLst>
              <a:ext uri="{FF2B5EF4-FFF2-40B4-BE49-F238E27FC236}">
                <a16:creationId xmlns:a16="http://schemas.microsoft.com/office/drawing/2014/main" id="{C19FE40C-2680-105E-1DB5-3E916C207227}"/>
              </a:ext>
            </a:extLst>
          </p:cNvPr>
          <p:cNvSpPr txBox="1"/>
          <p:nvPr/>
        </p:nvSpPr>
        <p:spPr>
          <a:xfrm>
            <a:off x="2911385" y="4061691"/>
            <a:ext cx="6096000" cy="307777"/>
          </a:xfrm>
          <a:prstGeom prst="rect">
            <a:avLst/>
          </a:prstGeom>
          <a:noFill/>
        </p:spPr>
        <p:txBody>
          <a:bodyPr wrap="square">
            <a:spAutoFit/>
          </a:bodyPr>
          <a:lstStyle/>
          <a:p>
            <a:pPr algn="ctr">
              <a:spcBef>
                <a:spcPct val="20000"/>
              </a:spcBef>
              <a:defRPr/>
            </a:pPr>
            <a:r>
              <a:rPr lang="en-US" sz="1400" b="1" dirty="0">
                <a:solidFill>
                  <a:schemeClr val="bg1"/>
                </a:solidFill>
                <a:latin typeface="Gotham Bold" pitchFamily="2" charset="0"/>
              </a:rPr>
              <a:t>FOLLOW US</a:t>
            </a:r>
            <a:endParaRPr lang="en-GB" sz="1400" b="1" dirty="0">
              <a:solidFill>
                <a:schemeClr val="bg1"/>
              </a:solidFill>
              <a:latin typeface="Gotham Bold" pitchFamily="2" charset="0"/>
            </a:endParaRPr>
          </a:p>
        </p:txBody>
      </p:sp>
    </p:spTree>
    <p:extLst>
      <p:ext uri="{BB962C8B-B14F-4D97-AF65-F5344CB8AC3E}">
        <p14:creationId xmlns:p14="http://schemas.microsoft.com/office/powerpoint/2010/main" val="2210819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plant&#10;&#10;Description automatically generated">
            <a:extLst>
              <a:ext uri="{FF2B5EF4-FFF2-40B4-BE49-F238E27FC236}">
                <a16:creationId xmlns:a16="http://schemas.microsoft.com/office/drawing/2014/main" id="{9AC02848-C470-140B-A3B3-53A75E412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4622" cy="6858000"/>
          </a:xfrm>
          <a:prstGeom prst="rect">
            <a:avLst/>
          </a:prstGeom>
        </p:spPr>
      </p:pic>
      <p:sp>
        <p:nvSpPr>
          <p:cNvPr id="5" name="TextBox 4">
            <a:extLst>
              <a:ext uri="{FF2B5EF4-FFF2-40B4-BE49-F238E27FC236}">
                <a16:creationId xmlns:a16="http://schemas.microsoft.com/office/drawing/2014/main" id="{77993CB3-0486-A1EC-0380-6AF08FFC430D}"/>
              </a:ext>
            </a:extLst>
          </p:cNvPr>
          <p:cNvSpPr txBox="1"/>
          <p:nvPr/>
        </p:nvSpPr>
        <p:spPr>
          <a:xfrm>
            <a:off x="6564637" y="1900023"/>
            <a:ext cx="4651231" cy="3057953"/>
          </a:xfrm>
          <a:prstGeom prst="rect">
            <a:avLst/>
          </a:prstGeom>
          <a:noFill/>
        </p:spPr>
        <p:txBody>
          <a:bodyPr wrap="square">
            <a:spAutoFit/>
          </a:bodyPr>
          <a:lstStyle/>
          <a:p>
            <a:pPr>
              <a:lnSpc>
                <a:spcPct val="150000"/>
              </a:lnSpc>
            </a:pPr>
            <a:r>
              <a:rPr lang="en-GB" sz="1300" dirty="0">
                <a:solidFill>
                  <a:schemeClr val="bg1"/>
                </a:solidFill>
                <a:latin typeface="Gotham Light" pitchFamily="2" charset="0"/>
                <a:cs typeface="Segoe UI"/>
              </a:rPr>
              <a:t>At </a:t>
            </a:r>
            <a:r>
              <a:rPr lang="en-GB" sz="1300" dirty="0" err="1">
                <a:solidFill>
                  <a:schemeClr val="bg1"/>
                </a:solidFill>
                <a:latin typeface="Gotham Light" pitchFamily="2" charset="0"/>
                <a:cs typeface="Segoe UI"/>
              </a:rPr>
              <a:t>LifeWave</a:t>
            </a:r>
            <a:r>
              <a:rPr lang="en-GB" sz="1300" dirty="0">
                <a:solidFill>
                  <a:schemeClr val="bg1"/>
                </a:solidFill>
                <a:latin typeface="Gotham Light" pitchFamily="2" charset="0"/>
                <a:cs typeface="Segoe UI"/>
              </a:rPr>
              <a:t>, we know you want to age confidently and beautifully! We believe that your skin should be as bright and radiant as you are on the inside. We get it. That’s why we created the </a:t>
            </a:r>
            <a:r>
              <a:rPr lang="en-GB" sz="1300" dirty="0" err="1">
                <a:solidFill>
                  <a:schemeClr val="bg1"/>
                </a:solidFill>
                <a:latin typeface="Gotham Light" pitchFamily="2" charset="0"/>
                <a:cs typeface="Segoe UI"/>
              </a:rPr>
              <a:t>Alavida</a:t>
            </a:r>
            <a:r>
              <a:rPr lang="en-GB" sz="1300" dirty="0">
                <a:solidFill>
                  <a:schemeClr val="bg1"/>
                </a:solidFill>
                <a:latin typeface="Gotham Light" pitchFamily="2" charset="0"/>
                <a:cs typeface="Segoe UI"/>
              </a:rPr>
              <a:t> Regenerating System. </a:t>
            </a:r>
          </a:p>
          <a:p>
            <a:pPr>
              <a:lnSpc>
                <a:spcPct val="150000"/>
              </a:lnSpc>
            </a:pPr>
            <a:endParaRPr lang="en-GB" sz="1300" dirty="0">
              <a:solidFill>
                <a:schemeClr val="bg1"/>
              </a:solidFill>
              <a:latin typeface="Gotham Light" pitchFamily="2" charset="0"/>
              <a:cs typeface="Segoe UI"/>
            </a:endParaRPr>
          </a:p>
          <a:p>
            <a:pPr>
              <a:lnSpc>
                <a:spcPct val="150000"/>
              </a:lnSpc>
            </a:pPr>
            <a:r>
              <a:rPr lang="en-GB" sz="1300" dirty="0">
                <a:solidFill>
                  <a:schemeClr val="bg1"/>
                </a:solidFill>
                <a:latin typeface="Gotham Light" pitchFamily="2" charset="0"/>
                <a:cs typeface="Segoe UI"/>
              </a:rPr>
              <a:t>Merging science and nature, the entire </a:t>
            </a:r>
            <a:r>
              <a:rPr lang="en-GB" sz="1300" dirty="0" err="1">
                <a:solidFill>
                  <a:schemeClr val="bg1"/>
                </a:solidFill>
                <a:latin typeface="Gotham Light" pitchFamily="2" charset="0"/>
                <a:cs typeface="Segoe UI"/>
              </a:rPr>
              <a:t>Alavida</a:t>
            </a:r>
            <a:r>
              <a:rPr lang="en-GB" sz="1300" dirty="0">
                <a:solidFill>
                  <a:schemeClr val="bg1"/>
                </a:solidFill>
                <a:latin typeface="Gotham Light" pitchFamily="2" charset="0"/>
                <a:cs typeface="Segoe UI"/>
              </a:rPr>
              <a:t> System combines a powerful suite of ingredients to help brighten complexion and the appearance of even skin tone and firm skin. ​</a:t>
            </a:r>
          </a:p>
        </p:txBody>
      </p:sp>
      <p:sp>
        <p:nvSpPr>
          <p:cNvPr id="9" name="Rectangle 8">
            <a:extLst>
              <a:ext uri="{FF2B5EF4-FFF2-40B4-BE49-F238E27FC236}">
                <a16:creationId xmlns:a16="http://schemas.microsoft.com/office/drawing/2014/main" id="{5B77B7B0-0F26-6AF6-B505-B3C69E3FF45C}"/>
              </a:ext>
            </a:extLst>
          </p:cNvPr>
          <p:cNvSpPr/>
          <p:nvPr/>
        </p:nvSpPr>
        <p:spPr>
          <a:xfrm>
            <a:off x="0" y="1"/>
            <a:ext cx="12214622" cy="124228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2FBD52-DE02-2C81-E14F-251AD4CBC823}"/>
              </a:ext>
            </a:extLst>
          </p:cNvPr>
          <p:cNvSpPr/>
          <p:nvPr/>
        </p:nvSpPr>
        <p:spPr>
          <a:xfrm>
            <a:off x="0" y="5615718"/>
            <a:ext cx="12214622" cy="12422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95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7CE0C7-DE7C-A196-3034-0418F22750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6349"/>
            <a:ext cx="12214621" cy="6858001"/>
          </a:xfrm>
          <a:prstGeom prst="rect">
            <a:avLst/>
          </a:prstGeom>
        </p:spPr>
      </p:pic>
      <p:sp>
        <p:nvSpPr>
          <p:cNvPr id="2" name="Subtitle 7">
            <a:extLst>
              <a:ext uri="{FF2B5EF4-FFF2-40B4-BE49-F238E27FC236}">
                <a16:creationId xmlns:a16="http://schemas.microsoft.com/office/drawing/2014/main" id="{F7EFE7F3-190A-BFD5-FF03-8DE14D63265B}"/>
              </a:ext>
            </a:extLst>
          </p:cNvPr>
          <p:cNvSpPr txBox="1">
            <a:spLocks/>
          </p:cNvSpPr>
          <p:nvPr/>
        </p:nvSpPr>
        <p:spPr>
          <a:xfrm>
            <a:off x="2765490" y="2198669"/>
            <a:ext cx="4260342" cy="2946800"/>
          </a:xfrm>
          <a:prstGeom prst="rect">
            <a:avLst/>
          </a:prstGeom>
        </p:spPr>
        <p:txBody>
          <a:bodyPr vert="horz" lIns="91440" tIns="45720" rIns="91440" bIns="45720" rtlCol="0" anchor="t">
            <a:noAutofit/>
          </a:bodyPr>
          <a:lstStyle/>
          <a:p>
            <a:pPr>
              <a:lnSpc>
                <a:spcPct val="150000"/>
              </a:lnSpc>
            </a:pPr>
            <a:r>
              <a:rPr lang="en-US" sz="2000" dirty="0">
                <a:solidFill>
                  <a:srgbClr val="6ACCE0"/>
                </a:solidFill>
                <a:latin typeface="The Seasons Light" pitchFamily="2" charset="77"/>
                <a:cs typeface="Segoe UI"/>
              </a:rPr>
              <a:t>With </a:t>
            </a:r>
            <a:r>
              <a:rPr lang="en-US" sz="2000" b="1" dirty="0">
                <a:solidFill>
                  <a:srgbClr val="6ACCE0"/>
                </a:solidFill>
                <a:latin typeface="The Seasons" pitchFamily="2" charset="77"/>
                <a:cs typeface="Segoe UI"/>
              </a:rPr>
              <a:t>a 24/7 approach </a:t>
            </a:r>
            <a:r>
              <a:rPr lang="en-US" sz="2000" dirty="0">
                <a:solidFill>
                  <a:srgbClr val="6ACCE0"/>
                </a:solidFill>
                <a:latin typeface="The Seasons Light" pitchFamily="2" charset="77"/>
                <a:cs typeface="Segoe UI"/>
              </a:rPr>
              <a:t>to skin nutrition, </a:t>
            </a:r>
            <a:r>
              <a:rPr lang="en-US" sz="2000" dirty="0" err="1">
                <a:solidFill>
                  <a:srgbClr val="6ACCE0"/>
                </a:solidFill>
                <a:latin typeface="The Seasons Light" pitchFamily="2" charset="77"/>
                <a:cs typeface="Segoe UI"/>
              </a:rPr>
              <a:t>Alavida</a:t>
            </a:r>
            <a:r>
              <a:rPr lang="en-US" sz="2000" dirty="0">
                <a:solidFill>
                  <a:srgbClr val="6ACCE0"/>
                </a:solidFill>
                <a:latin typeface="The Seasons Light" pitchFamily="2" charset="77"/>
                <a:cs typeface="Segoe UI"/>
              </a:rPr>
              <a:t> replenishes the radiance your skin once had. </a:t>
            </a:r>
          </a:p>
          <a:p>
            <a:pPr>
              <a:lnSpc>
                <a:spcPct val="150000"/>
              </a:lnSpc>
            </a:pPr>
            <a:r>
              <a:rPr lang="en-US" sz="2000" dirty="0">
                <a:solidFill>
                  <a:srgbClr val="6ACCE0"/>
                </a:solidFill>
                <a:latin typeface="The Seasons Light" pitchFamily="2" charset="77"/>
                <a:cs typeface="Segoe UI"/>
              </a:rPr>
              <a:t>The beauty is effortless. </a:t>
            </a:r>
            <a:br>
              <a:rPr lang="en-US" sz="2000" dirty="0">
                <a:solidFill>
                  <a:srgbClr val="6ACCE0"/>
                </a:solidFill>
                <a:latin typeface="The Seasons Light" pitchFamily="2" charset="77"/>
                <a:cs typeface="Segoe UI"/>
              </a:rPr>
            </a:br>
            <a:r>
              <a:rPr lang="en-US" sz="2000" b="1" dirty="0">
                <a:solidFill>
                  <a:srgbClr val="6ACCE0"/>
                </a:solidFill>
                <a:latin typeface="The Seasons" pitchFamily="2" charset="77"/>
                <a:cs typeface="Segoe UI"/>
              </a:rPr>
              <a:t>The results, visible. </a:t>
            </a:r>
          </a:p>
        </p:txBody>
      </p:sp>
      <p:sp>
        <p:nvSpPr>
          <p:cNvPr id="9" name="Rectangle 8">
            <a:extLst>
              <a:ext uri="{FF2B5EF4-FFF2-40B4-BE49-F238E27FC236}">
                <a16:creationId xmlns:a16="http://schemas.microsoft.com/office/drawing/2014/main" id="{01980F75-BF55-84DA-DB36-47C19C912DB3}"/>
              </a:ext>
            </a:extLst>
          </p:cNvPr>
          <p:cNvSpPr/>
          <p:nvPr/>
        </p:nvSpPr>
        <p:spPr>
          <a:xfrm>
            <a:off x="0" y="1"/>
            <a:ext cx="12214622" cy="1242280"/>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7E27A4-14CF-65B9-567D-150688B61D7A}"/>
              </a:ext>
            </a:extLst>
          </p:cNvPr>
          <p:cNvSpPr/>
          <p:nvPr/>
        </p:nvSpPr>
        <p:spPr>
          <a:xfrm>
            <a:off x="0" y="5615719"/>
            <a:ext cx="12214622" cy="1242281"/>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D71992F-DD5A-64CF-2F6B-DA739F90D060}"/>
              </a:ext>
            </a:extLst>
          </p:cNvPr>
          <p:cNvCxnSpPr>
            <a:cxnSpLocks/>
          </p:cNvCxnSpPr>
          <p:nvPr/>
        </p:nvCxnSpPr>
        <p:spPr>
          <a:xfrm>
            <a:off x="2856263" y="4548851"/>
            <a:ext cx="2132426" cy="0"/>
          </a:xfrm>
          <a:prstGeom prst="line">
            <a:avLst/>
          </a:prstGeom>
          <a:ln w="28575">
            <a:solidFill>
              <a:srgbClr val="6ACCE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387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close-up of a blue and white object&#10;&#10;Description automatically generated">
            <a:extLst>
              <a:ext uri="{FF2B5EF4-FFF2-40B4-BE49-F238E27FC236}">
                <a16:creationId xmlns:a16="http://schemas.microsoft.com/office/drawing/2014/main" id="{08BAB4DF-1A99-80EB-489D-5E1710460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1"/>
            <a:ext cx="12192000" cy="6845299"/>
          </a:xfrm>
          <a:prstGeom prst="rect">
            <a:avLst/>
          </a:prstGeom>
        </p:spPr>
      </p:pic>
      <p:sp>
        <p:nvSpPr>
          <p:cNvPr id="7" name="Rectangle 6">
            <a:extLst>
              <a:ext uri="{FF2B5EF4-FFF2-40B4-BE49-F238E27FC236}">
                <a16:creationId xmlns:a16="http://schemas.microsoft.com/office/drawing/2014/main" id="{EB00DA88-6359-312C-FB99-E9B74F200CEB}"/>
              </a:ext>
            </a:extLst>
          </p:cNvPr>
          <p:cNvSpPr/>
          <p:nvPr/>
        </p:nvSpPr>
        <p:spPr>
          <a:xfrm>
            <a:off x="4060014" y="1978615"/>
            <a:ext cx="1635170" cy="1169551"/>
          </a:xfrm>
          <a:prstGeom prst="rect">
            <a:avLst/>
          </a:prstGeom>
        </p:spPr>
        <p:txBody>
          <a:bodyPr wrap="square" lIns="91440" tIns="45720" rIns="91440" bIns="45720" anchor="t">
            <a:spAutoFit/>
          </a:bodyPr>
          <a:lstStyle/>
          <a:p>
            <a:pPr algn="ctr"/>
            <a:r>
              <a:rPr lang="en-US" sz="2800" b="1" dirty="0">
                <a:solidFill>
                  <a:srgbClr val="9ADBE8"/>
                </a:solidFill>
                <a:latin typeface="The Seasons" pitchFamily="2" charset="77"/>
                <a:cs typeface="Arial"/>
              </a:rPr>
              <a:t>Reduces</a:t>
            </a:r>
            <a:endParaRPr lang="en-US" sz="2800" dirty="0">
              <a:solidFill>
                <a:srgbClr val="9ADBE8"/>
              </a:solidFill>
              <a:latin typeface="Calibri"/>
              <a:cs typeface="Calibri"/>
            </a:endParaRPr>
          </a:p>
          <a:p>
            <a:pPr algn="ctr"/>
            <a:r>
              <a:rPr lang="en-US" sz="1400" dirty="0">
                <a:solidFill>
                  <a:srgbClr val="8D9196"/>
                </a:solidFill>
                <a:latin typeface="The Seasons Light" pitchFamily="2" charset="77"/>
                <a:cs typeface="Arial"/>
              </a:rPr>
              <a:t>the appearance </a:t>
            </a:r>
            <a:br>
              <a:rPr lang="en-US" sz="1400" dirty="0">
                <a:solidFill>
                  <a:srgbClr val="8D9196"/>
                </a:solidFill>
                <a:latin typeface="The Seasons Light" pitchFamily="2" charset="77"/>
                <a:cs typeface="Arial"/>
              </a:rPr>
            </a:br>
            <a:r>
              <a:rPr lang="en-US" sz="1400" dirty="0">
                <a:solidFill>
                  <a:srgbClr val="8D9196"/>
                </a:solidFill>
                <a:latin typeface="The Seasons Light" pitchFamily="2" charset="77"/>
                <a:cs typeface="Arial"/>
              </a:rPr>
              <a:t>of fine lines </a:t>
            </a:r>
            <a:br>
              <a:rPr lang="en-US" sz="1400" dirty="0">
                <a:solidFill>
                  <a:srgbClr val="8D9196"/>
                </a:solidFill>
                <a:latin typeface="The Seasons Light" pitchFamily="2" charset="77"/>
                <a:cs typeface="Arial"/>
              </a:rPr>
            </a:br>
            <a:r>
              <a:rPr lang="en-US" sz="1400" dirty="0">
                <a:solidFill>
                  <a:srgbClr val="8D9196"/>
                </a:solidFill>
                <a:latin typeface="The Seasons Light" pitchFamily="2" charset="77"/>
                <a:cs typeface="Arial"/>
              </a:rPr>
              <a:t>and wrinkles*</a:t>
            </a:r>
          </a:p>
        </p:txBody>
      </p:sp>
      <p:sp>
        <p:nvSpPr>
          <p:cNvPr id="15" name="Oval 14">
            <a:extLst>
              <a:ext uri="{FF2B5EF4-FFF2-40B4-BE49-F238E27FC236}">
                <a16:creationId xmlns:a16="http://schemas.microsoft.com/office/drawing/2014/main" id="{95FEFD6F-57B1-BED8-0D9C-E1C309FBC845}"/>
              </a:ext>
            </a:extLst>
          </p:cNvPr>
          <p:cNvSpPr/>
          <p:nvPr/>
        </p:nvSpPr>
        <p:spPr>
          <a:xfrm>
            <a:off x="1743632" y="1285672"/>
            <a:ext cx="2143328" cy="2143328"/>
          </a:xfrm>
          <a:prstGeom prst="ellipse">
            <a:avLst/>
          </a:prstGeom>
          <a:noFill/>
          <a:ln>
            <a:solidFill>
              <a:srgbClr val="9ADB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9EEA9B2-C557-B14A-9DEB-3EA5498AB0C1}"/>
              </a:ext>
            </a:extLst>
          </p:cNvPr>
          <p:cNvSpPr/>
          <p:nvPr/>
        </p:nvSpPr>
        <p:spPr>
          <a:xfrm>
            <a:off x="3805935" y="1285672"/>
            <a:ext cx="2143328" cy="2143328"/>
          </a:xfrm>
          <a:prstGeom prst="ellipse">
            <a:avLst/>
          </a:prstGeom>
          <a:noFill/>
          <a:ln>
            <a:solidFill>
              <a:srgbClr val="9ADB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648C329-45D0-E3E3-8CEB-548B61F9A1ED}"/>
              </a:ext>
            </a:extLst>
          </p:cNvPr>
          <p:cNvSpPr/>
          <p:nvPr/>
        </p:nvSpPr>
        <p:spPr>
          <a:xfrm>
            <a:off x="5868238" y="1285672"/>
            <a:ext cx="2143328" cy="2143328"/>
          </a:xfrm>
          <a:prstGeom prst="ellipse">
            <a:avLst/>
          </a:prstGeom>
          <a:noFill/>
          <a:ln>
            <a:solidFill>
              <a:srgbClr val="9ADB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7">
            <a:extLst>
              <a:ext uri="{FF2B5EF4-FFF2-40B4-BE49-F238E27FC236}">
                <a16:creationId xmlns:a16="http://schemas.microsoft.com/office/drawing/2014/main" id="{BAB24867-B731-A8C3-7FB5-064690919421}"/>
              </a:ext>
            </a:extLst>
          </p:cNvPr>
          <p:cNvSpPr txBox="1">
            <a:spLocks/>
          </p:cNvSpPr>
          <p:nvPr/>
        </p:nvSpPr>
        <p:spPr>
          <a:xfrm>
            <a:off x="1693354" y="1978615"/>
            <a:ext cx="2243885" cy="1095630"/>
          </a:xfrm>
          <a:prstGeom prst="rect">
            <a:avLst/>
          </a:prstGeom>
        </p:spPr>
        <p:txBody>
          <a:bodyPr vert="horz" lIns="91440" tIns="45720" rIns="91440" bIns="45720" rtlCol="0">
            <a:noAutofit/>
          </a:bodyPr>
          <a:lstStyle/>
          <a:p>
            <a:pPr algn="ctr"/>
            <a:r>
              <a:rPr lang="en-US" sz="2800" b="1" dirty="0">
                <a:solidFill>
                  <a:srgbClr val="9ADBE8"/>
                </a:solidFill>
                <a:latin typeface="The Seasons" pitchFamily="2" charset="77"/>
                <a:cs typeface="Arial"/>
              </a:rPr>
              <a:t>98.6%</a:t>
            </a:r>
          </a:p>
          <a:p>
            <a:pPr algn="ctr"/>
            <a:r>
              <a:rPr lang="en-US" sz="1400" dirty="0">
                <a:solidFill>
                  <a:srgbClr val="8D9196"/>
                </a:solidFill>
                <a:latin typeface="The Seasons Light" pitchFamily="2" charset="77"/>
                <a:cs typeface="Arial"/>
              </a:rPr>
              <a:t>naturally-derived, </a:t>
            </a:r>
            <a:br>
              <a:rPr lang="en-US" sz="1400" dirty="0">
                <a:solidFill>
                  <a:srgbClr val="8D9196"/>
                </a:solidFill>
                <a:latin typeface="The Seasons Light" pitchFamily="2" charset="77"/>
                <a:cs typeface="Arial"/>
              </a:rPr>
            </a:br>
            <a:r>
              <a:rPr lang="en-US" sz="1400" dirty="0">
                <a:solidFill>
                  <a:srgbClr val="8D9196"/>
                </a:solidFill>
                <a:latin typeface="The Seasons Light" pitchFamily="2" charset="77"/>
                <a:cs typeface="Arial"/>
              </a:rPr>
              <a:t>plant-based</a:t>
            </a:r>
            <a:br>
              <a:rPr lang="en-US" sz="1400" dirty="0">
                <a:solidFill>
                  <a:srgbClr val="8D9196"/>
                </a:solidFill>
                <a:latin typeface="The Seasons Light" pitchFamily="2" charset="77"/>
                <a:cs typeface="Arial"/>
              </a:rPr>
            </a:br>
            <a:r>
              <a:rPr lang="en-US" sz="1400" dirty="0">
                <a:solidFill>
                  <a:srgbClr val="8D9196"/>
                </a:solidFill>
                <a:latin typeface="The Seasons Light" pitchFamily="2" charset="77"/>
                <a:cs typeface="Arial"/>
              </a:rPr>
              <a:t>ingredients</a:t>
            </a:r>
            <a:endParaRPr lang="en-US" sz="1400" dirty="0">
              <a:solidFill>
                <a:srgbClr val="8D9196"/>
              </a:solidFill>
              <a:latin typeface="The Seasons Light" pitchFamily="2" charset="77"/>
            </a:endParaRPr>
          </a:p>
          <a:p>
            <a:pPr algn="ctr"/>
            <a:r>
              <a:rPr lang="en-US" sz="1400" baseline="30000" dirty="0">
                <a:solidFill>
                  <a:srgbClr val="8D9196"/>
                </a:solidFill>
                <a:latin typeface="The Seasons Light" pitchFamily="2" charset="77"/>
                <a:cs typeface="Arial"/>
              </a:rPr>
              <a:t> </a:t>
            </a:r>
            <a:br>
              <a:rPr lang="en-US" sz="1400" baseline="30000" dirty="0">
                <a:solidFill>
                  <a:srgbClr val="8D9196"/>
                </a:solidFill>
                <a:latin typeface="The Seasons Light" pitchFamily="2" charset="77"/>
                <a:cs typeface="Arial"/>
              </a:rPr>
            </a:br>
            <a:endParaRPr lang="en-US" sz="1400" baseline="30000" dirty="0">
              <a:solidFill>
                <a:srgbClr val="8D9196"/>
              </a:solidFill>
              <a:latin typeface="The Seasons Light" pitchFamily="2" charset="77"/>
              <a:cs typeface="Arial"/>
            </a:endParaRPr>
          </a:p>
          <a:p>
            <a:pPr algn="ctr"/>
            <a:endParaRPr lang="en-US" sz="1400" baseline="30000" dirty="0">
              <a:solidFill>
                <a:schemeClr val="bg1">
                  <a:lumMod val="75000"/>
                </a:schemeClr>
              </a:solidFill>
              <a:latin typeface="The Seasons Light" pitchFamily="2" charset="77"/>
              <a:cs typeface="Arial"/>
            </a:endParaRPr>
          </a:p>
        </p:txBody>
      </p:sp>
      <p:sp>
        <p:nvSpPr>
          <p:cNvPr id="22" name="Rectangle 21">
            <a:extLst>
              <a:ext uri="{FF2B5EF4-FFF2-40B4-BE49-F238E27FC236}">
                <a16:creationId xmlns:a16="http://schemas.microsoft.com/office/drawing/2014/main" id="{B4947CCB-830F-3795-D86D-D628DC1B5BD5}"/>
              </a:ext>
            </a:extLst>
          </p:cNvPr>
          <p:cNvSpPr/>
          <p:nvPr/>
        </p:nvSpPr>
        <p:spPr>
          <a:xfrm>
            <a:off x="6122316" y="1978615"/>
            <a:ext cx="1750477" cy="1384995"/>
          </a:xfrm>
          <a:prstGeom prst="rect">
            <a:avLst/>
          </a:prstGeom>
        </p:spPr>
        <p:txBody>
          <a:bodyPr wrap="square" lIns="91440" tIns="45720" rIns="91440" bIns="45720" anchor="t">
            <a:spAutoFit/>
          </a:bodyPr>
          <a:lstStyle/>
          <a:p>
            <a:pPr algn="ctr"/>
            <a:r>
              <a:rPr lang="en-US" sz="2800" b="1" dirty="0">
                <a:solidFill>
                  <a:srgbClr val="9ADBE8"/>
                </a:solidFill>
                <a:latin typeface="The Seasons" pitchFamily="2" charset="77"/>
                <a:cs typeface="Arial"/>
              </a:rPr>
              <a:t>Brightens</a:t>
            </a:r>
            <a:endParaRPr lang="en-US" sz="2800" dirty="0">
              <a:solidFill>
                <a:srgbClr val="9ADBE8"/>
              </a:solidFill>
              <a:latin typeface="Calibri"/>
              <a:cs typeface="Calibri"/>
            </a:endParaRPr>
          </a:p>
          <a:p>
            <a:pPr algn="ctr"/>
            <a:r>
              <a:rPr lang="en-IE" sz="1400" dirty="0">
                <a:solidFill>
                  <a:srgbClr val="8D9196"/>
                </a:solidFill>
                <a:latin typeface="The Seasons Light" pitchFamily="2" charset="77"/>
                <a:cs typeface="Arial"/>
              </a:rPr>
              <a:t>complexion for a regenerated, youthful glow*</a:t>
            </a:r>
            <a:endParaRPr lang="en-US" sz="1400" dirty="0">
              <a:solidFill>
                <a:srgbClr val="8D9196"/>
              </a:solidFill>
              <a:latin typeface="The Seasons Light" pitchFamily="2" charset="77"/>
              <a:cs typeface="Arial"/>
            </a:endParaRPr>
          </a:p>
          <a:p>
            <a:pPr algn="ctr"/>
            <a:endParaRPr lang="en-US" sz="1400" dirty="0">
              <a:solidFill>
                <a:schemeClr val="bg1">
                  <a:lumMod val="75000"/>
                </a:schemeClr>
              </a:solidFill>
              <a:latin typeface="The Seasons Light" pitchFamily="2" charset="77"/>
              <a:cs typeface="Arial"/>
            </a:endParaRPr>
          </a:p>
        </p:txBody>
      </p:sp>
      <p:sp>
        <p:nvSpPr>
          <p:cNvPr id="29" name="Rectangle 28">
            <a:extLst>
              <a:ext uri="{FF2B5EF4-FFF2-40B4-BE49-F238E27FC236}">
                <a16:creationId xmlns:a16="http://schemas.microsoft.com/office/drawing/2014/main" id="{12BCB059-C21A-929F-9B10-6DC1824BDEE2}"/>
              </a:ext>
            </a:extLst>
          </p:cNvPr>
          <p:cNvSpPr/>
          <p:nvPr/>
        </p:nvSpPr>
        <p:spPr>
          <a:xfrm>
            <a:off x="3973487" y="4062058"/>
            <a:ext cx="1808224" cy="954107"/>
          </a:xfrm>
          <a:prstGeom prst="rect">
            <a:avLst/>
          </a:prstGeom>
        </p:spPr>
        <p:txBody>
          <a:bodyPr wrap="square" lIns="91440" tIns="45720" rIns="91440" bIns="45720" anchor="t">
            <a:spAutoFit/>
          </a:bodyPr>
          <a:lstStyle/>
          <a:p>
            <a:pPr algn="ctr"/>
            <a:r>
              <a:rPr lang="en-US" sz="2800" b="1" dirty="0">
                <a:solidFill>
                  <a:srgbClr val="9ADBE8"/>
                </a:solidFill>
                <a:latin typeface="The Seasons" pitchFamily="2" charset="77"/>
                <a:cs typeface="Arial"/>
              </a:rPr>
              <a:t>Hydrates</a:t>
            </a:r>
            <a:endParaRPr lang="en-US" sz="2800" dirty="0">
              <a:solidFill>
                <a:srgbClr val="9ADBE8"/>
              </a:solidFill>
              <a:latin typeface="Calibri"/>
              <a:cs typeface="Calibri"/>
            </a:endParaRPr>
          </a:p>
          <a:p>
            <a:pPr algn="ctr"/>
            <a:r>
              <a:rPr lang="en-US" sz="2800" b="1" dirty="0">
                <a:solidFill>
                  <a:srgbClr val="9ADBE8"/>
                </a:solidFill>
                <a:latin typeface="The Seasons" pitchFamily="2" charset="77"/>
                <a:cs typeface="Arial"/>
              </a:rPr>
              <a:t>24/7*</a:t>
            </a:r>
          </a:p>
        </p:txBody>
      </p:sp>
      <p:sp>
        <p:nvSpPr>
          <p:cNvPr id="30" name="Oval 29">
            <a:extLst>
              <a:ext uri="{FF2B5EF4-FFF2-40B4-BE49-F238E27FC236}">
                <a16:creationId xmlns:a16="http://schemas.microsoft.com/office/drawing/2014/main" id="{47BD4E26-AAFB-33BE-9155-55CE3DD89B26}"/>
              </a:ext>
            </a:extLst>
          </p:cNvPr>
          <p:cNvSpPr/>
          <p:nvPr/>
        </p:nvSpPr>
        <p:spPr>
          <a:xfrm>
            <a:off x="1743632" y="3369115"/>
            <a:ext cx="2143328" cy="2143328"/>
          </a:xfrm>
          <a:prstGeom prst="ellipse">
            <a:avLst/>
          </a:prstGeom>
          <a:noFill/>
          <a:ln>
            <a:solidFill>
              <a:srgbClr val="9ADB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116641D-DEB1-B561-C709-8B7D9DD1534A}"/>
              </a:ext>
            </a:extLst>
          </p:cNvPr>
          <p:cNvSpPr/>
          <p:nvPr/>
        </p:nvSpPr>
        <p:spPr>
          <a:xfrm>
            <a:off x="3805935" y="3369115"/>
            <a:ext cx="2143328" cy="2143328"/>
          </a:xfrm>
          <a:prstGeom prst="ellipse">
            <a:avLst/>
          </a:prstGeom>
          <a:noFill/>
          <a:ln>
            <a:solidFill>
              <a:srgbClr val="9ADB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09FFB5E-DE87-9D59-DF20-93029381BBD8}"/>
              </a:ext>
            </a:extLst>
          </p:cNvPr>
          <p:cNvSpPr/>
          <p:nvPr/>
        </p:nvSpPr>
        <p:spPr>
          <a:xfrm>
            <a:off x="5868238" y="3369115"/>
            <a:ext cx="2143328" cy="2143328"/>
          </a:xfrm>
          <a:prstGeom prst="ellipse">
            <a:avLst/>
          </a:prstGeom>
          <a:noFill/>
          <a:ln>
            <a:solidFill>
              <a:srgbClr val="9ADB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ubtitle 7">
            <a:extLst>
              <a:ext uri="{FF2B5EF4-FFF2-40B4-BE49-F238E27FC236}">
                <a16:creationId xmlns:a16="http://schemas.microsoft.com/office/drawing/2014/main" id="{E9BB1E53-4B9C-36E6-7887-2D17B733A9D1}"/>
              </a:ext>
            </a:extLst>
          </p:cNvPr>
          <p:cNvSpPr txBox="1">
            <a:spLocks/>
          </p:cNvSpPr>
          <p:nvPr/>
        </p:nvSpPr>
        <p:spPr>
          <a:xfrm>
            <a:off x="1865889" y="4080393"/>
            <a:ext cx="1939528" cy="1095630"/>
          </a:xfrm>
          <a:prstGeom prst="rect">
            <a:avLst/>
          </a:prstGeom>
        </p:spPr>
        <p:txBody>
          <a:bodyPr vert="horz" lIns="91440" tIns="45720" rIns="91440" bIns="45720" rtlCol="0">
            <a:noAutofit/>
          </a:bodyPr>
          <a:lstStyle/>
          <a:p>
            <a:pPr algn="ctr"/>
            <a:r>
              <a:rPr lang="en-US" sz="2800" b="1" dirty="0">
                <a:solidFill>
                  <a:srgbClr val="9ADBE8"/>
                </a:solidFill>
                <a:latin typeface="The Seasons" pitchFamily="2" charset="77"/>
                <a:cs typeface="Arial"/>
              </a:rPr>
              <a:t>Improves</a:t>
            </a:r>
          </a:p>
          <a:p>
            <a:pPr algn="ctr"/>
            <a:r>
              <a:rPr lang="en-US" sz="1400" dirty="0">
                <a:solidFill>
                  <a:srgbClr val="8D9196"/>
                </a:solidFill>
                <a:latin typeface="The Seasons Light" pitchFamily="2" charset="77"/>
                <a:cs typeface="Arial"/>
              </a:rPr>
              <a:t>the appearance of even </a:t>
            </a:r>
            <a:r>
              <a:rPr lang="en-US" sz="1400">
                <a:solidFill>
                  <a:srgbClr val="8D9196"/>
                </a:solidFill>
                <a:latin typeface="The Seasons Light" pitchFamily="2" charset="77"/>
                <a:cs typeface="Arial"/>
              </a:rPr>
              <a:t>skin tone*</a:t>
            </a:r>
            <a:endParaRPr lang="en-US" sz="1400" dirty="0">
              <a:solidFill>
                <a:srgbClr val="8D9196"/>
              </a:solidFill>
              <a:latin typeface="The Seasons Light" pitchFamily="2" charset="77"/>
            </a:endParaRPr>
          </a:p>
          <a:p>
            <a:pPr algn="ctr"/>
            <a:r>
              <a:rPr lang="en-US" sz="1400" baseline="30000" dirty="0">
                <a:solidFill>
                  <a:srgbClr val="8D9196"/>
                </a:solidFill>
                <a:latin typeface="The Seasons Light" pitchFamily="2" charset="77"/>
                <a:cs typeface="Arial"/>
              </a:rPr>
              <a:t> </a:t>
            </a:r>
            <a:br>
              <a:rPr lang="en-US" sz="1400" baseline="30000" dirty="0">
                <a:solidFill>
                  <a:srgbClr val="8D9196"/>
                </a:solidFill>
                <a:latin typeface="The Seasons Light" pitchFamily="2" charset="77"/>
                <a:cs typeface="Arial"/>
              </a:rPr>
            </a:br>
            <a:endParaRPr lang="en-US" sz="1400" baseline="30000" dirty="0">
              <a:solidFill>
                <a:srgbClr val="8D9196"/>
              </a:solidFill>
              <a:latin typeface="The Seasons Light" pitchFamily="2" charset="77"/>
              <a:cs typeface="Arial"/>
            </a:endParaRPr>
          </a:p>
          <a:p>
            <a:pPr algn="ctr"/>
            <a:endParaRPr lang="en-US" sz="1400" baseline="30000" dirty="0">
              <a:solidFill>
                <a:schemeClr val="bg1">
                  <a:lumMod val="75000"/>
                </a:schemeClr>
              </a:solidFill>
              <a:latin typeface="The Seasons Light" pitchFamily="2" charset="77"/>
              <a:cs typeface="Arial"/>
            </a:endParaRPr>
          </a:p>
        </p:txBody>
      </p:sp>
      <p:sp>
        <p:nvSpPr>
          <p:cNvPr id="34" name="Rectangle 33">
            <a:extLst>
              <a:ext uri="{FF2B5EF4-FFF2-40B4-BE49-F238E27FC236}">
                <a16:creationId xmlns:a16="http://schemas.microsoft.com/office/drawing/2014/main" id="{64B64939-0DD6-F3C6-E990-44CAB209832A}"/>
              </a:ext>
            </a:extLst>
          </p:cNvPr>
          <p:cNvSpPr/>
          <p:nvPr/>
        </p:nvSpPr>
        <p:spPr>
          <a:xfrm>
            <a:off x="6122316" y="4062058"/>
            <a:ext cx="1750477" cy="1169551"/>
          </a:xfrm>
          <a:prstGeom prst="rect">
            <a:avLst/>
          </a:prstGeom>
        </p:spPr>
        <p:txBody>
          <a:bodyPr wrap="square" lIns="91440" tIns="45720" rIns="91440" bIns="45720" anchor="t">
            <a:spAutoFit/>
          </a:bodyPr>
          <a:lstStyle/>
          <a:p>
            <a:pPr algn="ctr"/>
            <a:r>
              <a:rPr lang="en-US" sz="2800" b="1" dirty="0">
                <a:solidFill>
                  <a:srgbClr val="9ADBE8"/>
                </a:solidFill>
                <a:latin typeface="The Seasons" pitchFamily="2" charset="77"/>
                <a:cs typeface="Arial"/>
              </a:rPr>
              <a:t>Improves</a:t>
            </a:r>
            <a:endParaRPr lang="en-US" sz="2800" dirty="0">
              <a:solidFill>
                <a:srgbClr val="9ADBE8"/>
              </a:solidFill>
              <a:latin typeface="Calibri"/>
              <a:cs typeface="Calibri"/>
            </a:endParaRPr>
          </a:p>
          <a:p>
            <a:pPr algn="ctr"/>
            <a:r>
              <a:rPr lang="en-US" sz="1400" dirty="0">
                <a:solidFill>
                  <a:srgbClr val="8D9196"/>
                </a:solidFill>
                <a:latin typeface="The Seasons Light" pitchFamily="2" charset="77"/>
                <a:cs typeface="Arial"/>
              </a:rPr>
              <a:t>the appearance of firm skin*</a:t>
            </a:r>
          </a:p>
          <a:p>
            <a:pPr algn="ctr"/>
            <a:endParaRPr lang="en-US" sz="1400" dirty="0">
              <a:solidFill>
                <a:schemeClr val="bg1">
                  <a:lumMod val="75000"/>
                </a:schemeClr>
              </a:solidFill>
              <a:latin typeface="The Seasons Light" pitchFamily="2" charset="77"/>
              <a:cs typeface="Arial"/>
            </a:endParaRPr>
          </a:p>
        </p:txBody>
      </p:sp>
      <p:pic>
        <p:nvPicPr>
          <p:cNvPr id="53" name="Picture 52" descr="A blue drop of water&#10;&#10;Description automatically generated">
            <a:extLst>
              <a:ext uri="{FF2B5EF4-FFF2-40B4-BE49-F238E27FC236}">
                <a16:creationId xmlns:a16="http://schemas.microsoft.com/office/drawing/2014/main" id="{BFF2337A-23BE-E29E-205D-459AB99DE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440" y="3672075"/>
            <a:ext cx="408318" cy="408318"/>
          </a:xfrm>
          <a:prstGeom prst="rect">
            <a:avLst/>
          </a:prstGeom>
        </p:spPr>
      </p:pic>
      <p:pic>
        <p:nvPicPr>
          <p:cNvPr id="55" name="Picture 54" descr="A blue cross on a black background&#10;&#10;Description automatically generated">
            <a:extLst>
              <a:ext uri="{FF2B5EF4-FFF2-40B4-BE49-F238E27FC236}">
                <a16:creationId xmlns:a16="http://schemas.microsoft.com/office/drawing/2014/main" id="{56B79FEB-5D3C-6649-0F82-88B1C18725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1137" y="3672075"/>
            <a:ext cx="408318" cy="408318"/>
          </a:xfrm>
          <a:prstGeom prst="rect">
            <a:avLst/>
          </a:prstGeom>
        </p:spPr>
      </p:pic>
      <p:pic>
        <p:nvPicPr>
          <p:cNvPr id="57" name="Picture 56" descr="A green arrow pointing down&#10;&#10;Description automatically generated">
            <a:extLst>
              <a:ext uri="{FF2B5EF4-FFF2-40B4-BE49-F238E27FC236}">
                <a16:creationId xmlns:a16="http://schemas.microsoft.com/office/drawing/2014/main" id="{6F1F613E-EBBD-506E-8D9A-77C8E014B5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3440" y="1560541"/>
            <a:ext cx="408318" cy="408318"/>
          </a:xfrm>
          <a:prstGeom prst="rect">
            <a:avLst/>
          </a:prstGeom>
        </p:spPr>
      </p:pic>
      <p:pic>
        <p:nvPicPr>
          <p:cNvPr id="59" name="Picture 58" descr="A green leaf on a black background&#10;&#10;Description automatically generated">
            <a:extLst>
              <a:ext uri="{FF2B5EF4-FFF2-40B4-BE49-F238E27FC236}">
                <a16:creationId xmlns:a16="http://schemas.microsoft.com/office/drawing/2014/main" id="{82D8FE85-65CC-1779-165D-B7AE7F6738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2756" y="1472160"/>
            <a:ext cx="585080" cy="585080"/>
          </a:xfrm>
          <a:prstGeom prst="rect">
            <a:avLst/>
          </a:prstGeom>
        </p:spPr>
      </p:pic>
      <p:pic>
        <p:nvPicPr>
          <p:cNvPr id="61" name="Picture 60" descr="A blue sun with lines in the center&#10;&#10;Description automatically generated">
            <a:extLst>
              <a:ext uri="{FF2B5EF4-FFF2-40B4-BE49-F238E27FC236}">
                <a16:creationId xmlns:a16="http://schemas.microsoft.com/office/drawing/2014/main" id="{6CBD1D89-4834-2EBB-ADB4-70C02E5247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5743" y="1560541"/>
            <a:ext cx="408318" cy="408318"/>
          </a:xfrm>
          <a:prstGeom prst="rect">
            <a:avLst/>
          </a:prstGeom>
        </p:spPr>
      </p:pic>
      <p:pic>
        <p:nvPicPr>
          <p:cNvPr id="63" name="Picture 62" descr="A green arrow pointing up&#10;&#10;Description automatically generated">
            <a:extLst>
              <a:ext uri="{FF2B5EF4-FFF2-40B4-BE49-F238E27FC236}">
                <a16:creationId xmlns:a16="http://schemas.microsoft.com/office/drawing/2014/main" id="{748119E9-E046-C86C-9742-C90B44FBD1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35743" y="3672075"/>
            <a:ext cx="408318" cy="408318"/>
          </a:xfrm>
          <a:prstGeom prst="rect">
            <a:avLst/>
          </a:prstGeom>
        </p:spPr>
      </p:pic>
      <p:sp>
        <p:nvSpPr>
          <p:cNvPr id="2" name="TextBox 1">
            <a:extLst>
              <a:ext uri="{FF2B5EF4-FFF2-40B4-BE49-F238E27FC236}">
                <a16:creationId xmlns:a16="http://schemas.microsoft.com/office/drawing/2014/main" id="{F4BE4AE9-6254-32B8-A073-A10D036196F9}"/>
              </a:ext>
            </a:extLst>
          </p:cNvPr>
          <p:cNvSpPr txBox="1"/>
          <p:nvPr/>
        </p:nvSpPr>
        <p:spPr>
          <a:xfrm>
            <a:off x="1693354" y="5807312"/>
            <a:ext cx="6318212" cy="769441"/>
          </a:xfrm>
          <a:prstGeom prst="rect">
            <a:avLst/>
          </a:prstGeom>
          <a:noFill/>
        </p:spPr>
        <p:txBody>
          <a:bodyPr wrap="square" rtlCol="0">
            <a:spAutoFit/>
          </a:bodyPr>
          <a:lstStyle/>
          <a:p>
            <a:r>
              <a:rPr lang="en-IE" sz="1100" i="1" dirty="0">
                <a:solidFill>
                  <a:srgbClr val="8D9196"/>
                </a:solidFill>
                <a:latin typeface="Gotham Light" pitchFamily="2" charset="0"/>
                <a:cs typeface="Calibri"/>
              </a:rPr>
              <a:t>*Source: </a:t>
            </a:r>
            <a:r>
              <a:rPr lang="en-IE" sz="1100" i="1" dirty="0" err="1">
                <a:solidFill>
                  <a:srgbClr val="8D9196"/>
                </a:solidFill>
                <a:latin typeface="Gotham Light" pitchFamily="2" charset="0"/>
                <a:cs typeface="Calibri"/>
              </a:rPr>
              <a:t>Alavida</a:t>
            </a:r>
            <a:r>
              <a:rPr lang="en-IE" sz="1100" i="1" dirty="0">
                <a:solidFill>
                  <a:srgbClr val="8D9196"/>
                </a:solidFill>
                <a:latin typeface="Gotham Light" pitchFamily="2" charset="0"/>
                <a:cs typeface="Calibri"/>
              </a:rPr>
              <a:t> Regenerating System. Clinical Evaluation of the Efficacy of a Skin Care Regimen to Improve Skin Conditions.</a:t>
            </a:r>
            <a:endParaRPr lang="en-US" sz="1100" i="1" dirty="0">
              <a:solidFill>
                <a:srgbClr val="8D9196"/>
              </a:solidFill>
              <a:latin typeface="Gotham Light" pitchFamily="2" charset="0"/>
              <a:cs typeface="Calibri"/>
            </a:endParaRPr>
          </a:p>
          <a:p>
            <a:endParaRPr lang="en-GB" sz="1100" i="1" dirty="0">
              <a:solidFill>
                <a:srgbClr val="8D9196"/>
              </a:solidFill>
              <a:latin typeface="Gotham Light" pitchFamily="2" charset="0"/>
              <a:cs typeface="Calibri"/>
            </a:endParaRPr>
          </a:p>
          <a:p>
            <a:endParaRPr lang="en-US" sz="1100" i="1" dirty="0">
              <a:solidFill>
                <a:srgbClr val="8D9196"/>
              </a:solidFill>
              <a:latin typeface="Gotham Light" pitchFamily="2" charset="0"/>
            </a:endParaRPr>
          </a:p>
        </p:txBody>
      </p:sp>
    </p:spTree>
    <p:extLst>
      <p:ext uri="{BB962C8B-B14F-4D97-AF65-F5344CB8AC3E}">
        <p14:creationId xmlns:p14="http://schemas.microsoft.com/office/powerpoint/2010/main" val="1877107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AE2992-0E0F-DB77-4567-FCC0472D7F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214619" cy="6858000"/>
          </a:xfrm>
          <a:prstGeom prst="rect">
            <a:avLst/>
          </a:prstGeom>
        </p:spPr>
      </p:pic>
      <p:sp>
        <p:nvSpPr>
          <p:cNvPr id="6" name="Title 1">
            <a:extLst>
              <a:ext uri="{FF2B5EF4-FFF2-40B4-BE49-F238E27FC236}">
                <a16:creationId xmlns:a16="http://schemas.microsoft.com/office/drawing/2014/main" id="{153336F1-A23B-640F-BA3F-2ED702E00785}"/>
              </a:ext>
            </a:extLst>
          </p:cNvPr>
          <p:cNvSpPr txBox="1">
            <a:spLocks/>
          </p:cNvSpPr>
          <p:nvPr/>
        </p:nvSpPr>
        <p:spPr>
          <a:xfrm>
            <a:off x="7536867" y="3857321"/>
            <a:ext cx="3435933" cy="5288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800" dirty="0">
                <a:solidFill>
                  <a:schemeClr val="bg1"/>
                </a:solidFill>
                <a:latin typeface="The Seasons Light" pitchFamily="2" charset="77"/>
              </a:rPr>
              <a:t>Revive Eye Cream</a:t>
            </a:r>
            <a:endParaRPr lang="en-IE" sz="2800" dirty="0">
              <a:solidFill>
                <a:schemeClr val="bg1"/>
              </a:solidFill>
              <a:latin typeface="The Seasons Light" pitchFamily="2" charset="77"/>
            </a:endParaRPr>
          </a:p>
        </p:txBody>
      </p:sp>
      <p:sp>
        <p:nvSpPr>
          <p:cNvPr id="7" name="Content Placeholder 2">
            <a:extLst>
              <a:ext uri="{FF2B5EF4-FFF2-40B4-BE49-F238E27FC236}">
                <a16:creationId xmlns:a16="http://schemas.microsoft.com/office/drawing/2014/main" id="{485D2355-2B66-4879-D123-31DDB45C7734}"/>
              </a:ext>
            </a:extLst>
          </p:cNvPr>
          <p:cNvSpPr txBox="1">
            <a:spLocks/>
          </p:cNvSpPr>
          <p:nvPr/>
        </p:nvSpPr>
        <p:spPr>
          <a:xfrm>
            <a:off x="7536867" y="4536295"/>
            <a:ext cx="3435933" cy="14713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en-US" sz="1200" dirty="0">
                <a:solidFill>
                  <a:schemeClr val="bg1"/>
                </a:solidFill>
                <a:latin typeface="Gotham Light" pitchFamily="2" charset="0"/>
              </a:rPr>
              <a:t>This copper peptide-infused eye cream uses a blend of powerful ingredients, providing unparalleled benefits to help brighten complexion, improve the appearance of even skin tone, and support the appearance of firm skin. </a:t>
            </a:r>
          </a:p>
          <a:p>
            <a:pPr algn="l">
              <a:lnSpc>
                <a:spcPct val="150000"/>
              </a:lnSpc>
            </a:pPr>
            <a:endParaRPr lang="en-US" sz="1200" dirty="0">
              <a:solidFill>
                <a:schemeClr val="bg1"/>
              </a:solidFill>
              <a:latin typeface="Gotham Light" pitchFamily="2" charset="0"/>
            </a:endParaRPr>
          </a:p>
          <a:p>
            <a:pPr algn="l">
              <a:lnSpc>
                <a:spcPct val="150000"/>
              </a:lnSpc>
            </a:pPr>
            <a:endParaRPr lang="en-US" sz="1200" dirty="0">
              <a:solidFill>
                <a:schemeClr val="bg1"/>
              </a:solidFill>
              <a:latin typeface="Gotham Light" pitchFamily="2" charset="0"/>
            </a:endParaRPr>
          </a:p>
          <a:p>
            <a:pPr algn="l">
              <a:lnSpc>
                <a:spcPct val="150000"/>
              </a:lnSpc>
            </a:pPr>
            <a:endParaRPr lang="en-IE" sz="1200" dirty="0">
              <a:solidFill>
                <a:schemeClr val="bg1"/>
              </a:solidFill>
              <a:latin typeface="Gotham Light" pitchFamily="2" charset="0"/>
            </a:endParaRPr>
          </a:p>
          <a:p>
            <a:pPr algn="l">
              <a:lnSpc>
                <a:spcPct val="150000"/>
              </a:lnSpc>
            </a:pPr>
            <a:endParaRPr lang="en-IE" sz="1200" dirty="0">
              <a:solidFill>
                <a:schemeClr val="bg1"/>
              </a:solidFill>
              <a:latin typeface="Gotham Light" pitchFamily="2" charset="0"/>
            </a:endParaRPr>
          </a:p>
        </p:txBody>
      </p:sp>
      <p:pic>
        <p:nvPicPr>
          <p:cNvPr id="17" name="Picture 16">
            <a:extLst>
              <a:ext uri="{FF2B5EF4-FFF2-40B4-BE49-F238E27FC236}">
                <a16:creationId xmlns:a16="http://schemas.microsoft.com/office/drawing/2014/main" id="{8DEB43BE-0843-4AE7-F4C6-9EAD1DEB4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7716" y="3488871"/>
            <a:ext cx="1608881" cy="142845"/>
          </a:xfrm>
          <a:prstGeom prst="rect">
            <a:avLst/>
          </a:prstGeom>
        </p:spPr>
      </p:pic>
      <p:sp>
        <p:nvSpPr>
          <p:cNvPr id="2" name="Oval 1">
            <a:extLst>
              <a:ext uri="{FF2B5EF4-FFF2-40B4-BE49-F238E27FC236}">
                <a16:creationId xmlns:a16="http://schemas.microsoft.com/office/drawing/2014/main" id="{EE48680B-54C1-0B03-4C06-328FD9E59F3E}"/>
              </a:ext>
            </a:extLst>
          </p:cNvPr>
          <p:cNvSpPr/>
          <p:nvPr/>
        </p:nvSpPr>
        <p:spPr>
          <a:xfrm>
            <a:off x="551545" y="526997"/>
            <a:ext cx="1469985" cy="1469985"/>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white line drawing of a eye and a box&#10;&#10;Description automatically generated">
            <a:extLst>
              <a:ext uri="{FF2B5EF4-FFF2-40B4-BE49-F238E27FC236}">
                <a16:creationId xmlns:a16="http://schemas.microsoft.com/office/drawing/2014/main" id="{41D40EBD-1613-5DCD-DE3A-D1423598EC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808" y="898260"/>
            <a:ext cx="727458" cy="727458"/>
          </a:xfrm>
          <a:prstGeom prst="rect">
            <a:avLst/>
          </a:prstGeom>
        </p:spPr>
      </p:pic>
    </p:spTree>
    <p:extLst>
      <p:ext uri="{BB962C8B-B14F-4D97-AF65-F5344CB8AC3E}">
        <p14:creationId xmlns:p14="http://schemas.microsoft.com/office/powerpoint/2010/main" val="1823549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AE2992-0E0F-DB77-4567-FCC0472D7F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54" y="3175"/>
            <a:ext cx="12203309" cy="6851650"/>
          </a:xfrm>
          <a:prstGeom prst="rect">
            <a:avLst/>
          </a:prstGeom>
        </p:spPr>
      </p:pic>
      <p:sp>
        <p:nvSpPr>
          <p:cNvPr id="6" name="Title 1">
            <a:extLst>
              <a:ext uri="{FF2B5EF4-FFF2-40B4-BE49-F238E27FC236}">
                <a16:creationId xmlns:a16="http://schemas.microsoft.com/office/drawing/2014/main" id="{153336F1-A23B-640F-BA3F-2ED702E00785}"/>
              </a:ext>
            </a:extLst>
          </p:cNvPr>
          <p:cNvSpPr txBox="1">
            <a:spLocks/>
          </p:cNvSpPr>
          <p:nvPr/>
        </p:nvSpPr>
        <p:spPr>
          <a:xfrm>
            <a:off x="7536867" y="3937344"/>
            <a:ext cx="3435933" cy="971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800" dirty="0">
                <a:solidFill>
                  <a:schemeClr val="bg1"/>
                </a:solidFill>
                <a:latin typeface="The Seasons Light" pitchFamily="2" charset="77"/>
              </a:rPr>
              <a:t>Daily Refresh</a:t>
            </a:r>
            <a:br>
              <a:rPr lang="en-US" sz="2800" dirty="0">
                <a:solidFill>
                  <a:schemeClr val="bg1"/>
                </a:solidFill>
                <a:latin typeface="The Seasons Light" pitchFamily="2" charset="77"/>
              </a:rPr>
            </a:br>
            <a:r>
              <a:rPr lang="en-US" sz="2800" dirty="0">
                <a:solidFill>
                  <a:schemeClr val="bg1"/>
                </a:solidFill>
                <a:latin typeface="The Seasons Light" pitchFamily="2" charset="77"/>
              </a:rPr>
              <a:t>Facial Nectar</a:t>
            </a:r>
            <a:endParaRPr lang="en-IE" sz="2800" dirty="0">
              <a:solidFill>
                <a:schemeClr val="bg1"/>
              </a:solidFill>
              <a:latin typeface="The Seasons Light" pitchFamily="2" charset="77"/>
            </a:endParaRPr>
          </a:p>
        </p:txBody>
      </p:sp>
      <p:sp>
        <p:nvSpPr>
          <p:cNvPr id="7" name="Content Placeholder 2">
            <a:extLst>
              <a:ext uri="{FF2B5EF4-FFF2-40B4-BE49-F238E27FC236}">
                <a16:creationId xmlns:a16="http://schemas.microsoft.com/office/drawing/2014/main" id="{485D2355-2B66-4879-D123-31DDB45C7734}"/>
              </a:ext>
            </a:extLst>
          </p:cNvPr>
          <p:cNvSpPr txBox="1">
            <a:spLocks/>
          </p:cNvSpPr>
          <p:nvPr/>
        </p:nvSpPr>
        <p:spPr>
          <a:xfrm>
            <a:off x="7536867" y="4986288"/>
            <a:ext cx="3435933" cy="14713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en-US" sz="1200" dirty="0">
                <a:solidFill>
                  <a:schemeClr val="bg1"/>
                </a:solidFill>
                <a:latin typeface="Gotham Light" pitchFamily="2" charset="0"/>
              </a:rPr>
              <a:t>This two-in-one moisturizer is for daytime use, when your skin is exposed to the elements. Its lightweight consistency is perfect for your pre-makeup routine.</a:t>
            </a:r>
          </a:p>
          <a:p>
            <a:pPr algn="l">
              <a:lnSpc>
                <a:spcPct val="100000"/>
              </a:lnSpc>
            </a:pPr>
            <a:endParaRPr lang="en-US" sz="1200" dirty="0">
              <a:solidFill>
                <a:schemeClr val="bg1"/>
              </a:solidFill>
              <a:latin typeface="Gotham Light" pitchFamily="2" charset="0"/>
            </a:endParaRPr>
          </a:p>
          <a:p>
            <a:pPr algn="l">
              <a:lnSpc>
                <a:spcPct val="100000"/>
              </a:lnSpc>
            </a:pPr>
            <a:endParaRPr lang="en-IE" sz="1200" dirty="0">
              <a:solidFill>
                <a:schemeClr val="bg1"/>
              </a:solidFill>
              <a:latin typeface="Gotham Light" pitchFamily="2" charset="0"/>
            </a:endParaRPr>
          </a:p>
          <a:p>
            <a:pPr algn="l"/>
            <a:endParaRPr lang="en-IE" sz="1200" dirty="0">
              <a:solidFill>
                <a:schemeClr val="bg1"/>
              </a:solidFill>
              <a:latin typeface="Gotham Light" pitchFamily="2" charset="0"/>
            </a:endParaRPr>
          </a:p>
        </p:txBody>
      </p:sp>
      <p:pic>
        <p:nvPicPr>
          <p:cNvPr id="15" name="Picture 14">
            <a:extLst>
              <a:ext uri="{FF2B5EF4-FFF2-40B4-BE49-F238E27FC236}">
                <a16:creationId xmlns:a16="http://schemas.microsoft.com/office/drawing/2014/main" id="{548BD5C5-0C57-74B4-D7F5-1EAA584A8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7716" y="3561611"/>
            <a:ext cx="1608881" cy="142845"/>
          </a:xfrm>
          <a:prstGeom prst="rect">
            <a:avLst/>
          </a:prstGeom>
        </p:spPr>
      </p:pic>
      <p:sp>
        <p:nvSpPr>
          <p:cNvPr id="2" name="Oval 1">
            <a:extLst>
              <a:ext uri="{FF2B5EF4-FFF2-40B4-BE49-F238E27FC236}">
                <a16:creationId xmlns:a16="http://schemas.microsoft.com/office/drawing/2014/main" id="{80C0C599-3753-9492-D022-2D199FF48B5F}"/>
              </a:ext>
            </a:extLst>
          </p:cNvPr>
          <p:cNvSpPr/>
          <p:nvPr/>
        </p:nvSpPr>
        <p:spPr>
          <a:xfrm>
            <a:off x="551545" y="526997"/>
            <a:ext cx="1469985" cy="1469985"/>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E8E4A73-0DDB-460D-F475-96EC4C52653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2811" y="812987"/>
            <a:ext cx="898003" cy="898003"/>
          </a:xfrm>
          <a:prstGeom prst="rect">
            <a:avLst/>
          </a:prstGeom>
        </p:spPr>
      </p:pic>
    </p:spTree>
    <p:extLst>
      <p:ext uri="{BB962C8B-B14F-4D97-AF65-F5344CB8AC3E}">
        <p14:creationId xmlns:p14="http://schemas.microsoft.com/office/powerpoint/2010/main" val="483660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ottle with blue text&#10;&#10;Description automatically generated">
            <a:extLst>
              <a:ext uri="{FF2B5EF4-FFF2-40B4-BE49-F238E27FC236}">
                <a16:creationId xmlns:a16="http://schemas.microsoft.com/office/drawing/2014/main" id="{2BAE2992-0E0F-DB77-4567-FCC0472D7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4622" cy="6858000"/>
          </a:xfrm>
          <a:prstGeom prst="rect">
            <a:avLst/>
          </a:prstGeom>
        </p:spPr>
      </p:pic>
      <p:sp>
        <p:nvSpPr>
          <p:cNvPr id="6" name="Title 1">
            <a:extLst>
              <a:ext uri="{FF2B5EF4-FFF2-40B4-BE49-F238E27FC236}">
                <a16:creationId xmlns:a16="http://schemas.microsoft.com/office/drawing/2014/main" id="{153336F1-A23B-640F-BA3F-2ED702E00785}"/>
              </a:ext>
            </a:extLst>
          </p:cNvPr>
          <p:cNvSpPr txBox="1">
            <a:spLocks/>
          </p:cNvSpPr>
          <p:nvPr/>
        </p:nvSpPr>
        <p:spPr>
          <a:xfrm>
            <a:off x="7536867" y="3955806"/>
            <a:ext cx="3435933" cy="12640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800" dirty="0">
                <a:solidFill>
                  <a:schemeClr val="bg1"/>
                </a:solidFill>
                <a:latin typeface="The Seasons Light" pitchFamily="2" charset="77"/>
              </a:rPr>
              <a:t>Nightly Restore</a:t>
            </a:r>
          </a:p>
          <a:p>
            <a:pPr algn="l">
              <a:lnSpc>
                <a:spcPct val="100000"/>
              </a:lnSpc>
            </a:pPr>
            <a:r>
              <a:rPr lang="en-US" sz="2800" dirty="0">
                <a:solidFill>
                  <a:schemeClr val="bg1"/>
                </a:solidFill>
                <a:latin typeface="The Seasons Light" pitchFamily="2" charset="77"/>
              </a:rPr>
              <a:t>Facial </a:t>
            </a:r>
            <a:r>
              <a:rPr lang="en-US" sz="2800" dirty="0" err="1">
                <a:solidFill>
                  <a:schemeClr val="bg1"/>
                </a:solidFill>
                <a:latin typeface="The Seasons Light" pitchFamily="2" charset="77"/>
              </a:rPr>
              <a:t>Créme</a:t>
            </a:r>
            <a:r>
              <a:rPr lang="en-US" sz="2800" dirty="0">
                <a:solidFill>
                  <a:schemeClr val="bg1"/>
                </a:solidFill>
                <a:latin typeface="The Seasons Light" pitchFamily="2" charset="77"/>
              </a:rPr>
              <a:t>  </a:t>
            </a:r>
          </a:p>
          <a:p>
            <a:pPr algn="l">
              <a:lnSpc>
                <a:spcPct val="100000"/>
              </a:lnSpc>
            </a:pPr>
            <a:endParaRPr lang="en-IE" sz="2800" dirty="0">
              <a:solidFill>
                <a:schemeClr val="bg1"/>
              </a:solidFill>
              <a:latin typeface="The Seasons Light" pitchFamily="2" charset="77"/>
            </a:endParaRPr>
          </a:p>
        </p:txBody>
      </p:sp>
      <p:sp>
        <p:nvSpPr>
          <p:cNvPr id="7" name="Content Placeholder 2">
            <a:extLst>
              <a:ext uri="{FF2B5EF4-FFF2-40B4-BE49-F238E27FC236}">
                <a16:creationId xmlns:a16="http://schemas.microsoft.com/office/drawing/2014/main" id="{485D2355-2B66-4879-D123-31DDB45C7734}"/>
              </a:ext>
            </a:extLst>
          </p:cNvPr>
          <p:cNvSpPr txBox="1">
            <a:spLocks/>
          </p:cNvSpPr>
          <p:nvPr/>
        </p:nvSpPr>
        <p:spPr>
          <a:xfrm>
            <a:off x="7536867" y="4852987"/>
            <a:ext cx="3044047" cy="147132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en-US" sz="1200" dirty="0">
                <a:solidFill>
                  <a:schemeClr val="bg1"/>
                </a:solidFill>
                <a:latin typeface="Gotham Light" pitchFamily="2" charset="0"/>
              </a:rPr>
              <a:t>This two-in-one moisturizer is for nighttime use, when your body naturally replenishes itself. </a:t>
            </a:r>
          </a:p>
          <a:p>
            <a:pPr algn="l">
              <a:lnSpc>
                <a:spcPct val="150000"/>
              </a:lnSpc>
            </a:pPr>
            <a:r>
              <a:rPr lang="en-US" sz="1200" dirty="0">
                <a:solidFill>
                  <a:schemeClr val="bg1"/>
                </a:solidFill>
                <a:latin typeface="Gotham Light" pitchFamily="2" charset="0"/>
              </a:rPr>
              <a:t>An ideal complement to the Daily Refresh Facial Nectar.</a:t>
            </a:r>
            <a:endParaRPr lang="en-US" sz="1400" dirty="0">
              <a:solidFill>
                <a:schemeClr val="bg1"/>
              </a:solidFill>
              <a:latin typeface="Gotham Light" pitchFamily="2" charset="0"/>
            </a:endParaRPr>
          </a:p>
          <a:p>
            <a:pPr algn="l">
              <a:lnSpc>
                <a:spcPct val="150000"/>
              </a:lnSpc>
            </a:pPr>
            <a:endParaRPr lang="en-US" sz="1400" dirty="0">
              <a:solidFill>
                <a:schemeClr val="bg1"/>
              </a:solidFill>
              <a:latin typeface="Gotham Light" pitchFamily="2" charset="0"/>
            </a:endParaRPr>
          </a:p>
          <a:p>
            <a:pPr algn="l">
              <a:lnSpc>
                <a:spcPct val="150000"/>
              </a:lnSpc>
            </a:pPr>
            <a:endParaRPr lang="en-IE" sz="1400" dirty="0">
              <a:solidFill>
                <a:schemeClr val="bg1"/>
              </a:solidFill>
              <a:latin typeface="Gotham Light" pitchFamily="2" charset="0"/>
            </a:endParaRPr>
          </a:p>
          <a:p>
            <a:pPr algn="l">
              <a:lnSpc>
                <a:spcPct val="150000"/>
              </a:lnSpc>
            </a:pPr>
            <a:endParaRPr lang="en-IE" sz="1400" dirty="0">
              <a:solidFill>
                <a:schemeClr val="bg1"/>
              </a:solidFill>
              <a:latin typeface="Gotham Light" pitchFamily="2" charset="0"/>
            </a:endParaRPr>
          </a:p>
        </p:txBody>
      </p:sp>
      <p:pic>
        <p:nvPicPr>
          <p:cNvPr id="15" name="Picture 14">
            <a:extLst>
              <a:ext uri="{FF2B5EF4-FFF2-40B4-BE49-F238E27FC236}">
                <a16:creationId xmlns:a16="http://schemas.microsoft.com/office/drawing/2014/main" id="{BE07C7BB-A4B3-2AD7-6B29-CB8146F2A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7716" y="3429000"/>
            <a:ext cx="1608881" cy="142845"/>
          </a:xfrm>
          <a:prstGeom prst="rect">
            <a:avLst/>
          </a:prstGeom>
        </p:spPr>
      </p:pic>
      <p:sp>
        <p:nvSpPr>
          <p:cNvPr id="2" name="Oval 1">
            <a:extLst>
              <a:ext uri="{FF2B5EF4-FFF2-40B4-BE49-F238E27FC236}">
                <a16:creationId xmlns:a16="http://schemas.microsoft.com/office/drawing/2014/main" id="{0A20AC00-3C12-9FCD-082B-7701F2C80717}"/>
              </a:ext>
            </a:extLst>
          </p:cNvPr>
          <p:cNvSpPr/>
          <p:nvPr/>
        </p:nvSpPr>
        <p:spPr>
          <a:xfrm>
            <a:off x="551545" y="526997"/>
            <a:ext cx="1469985" cy="1469985"/>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E8E4A73-0DDB-460D-F475-96EC4C52653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2811" y="786017"/>
            <a:ext cx="898003" cy="898003"/>
          </a:xfrm>
          <a:prstGeom prst="rect">
            <a:avLst/>
          </a:prstGeom>
        </p:spPr>
      </p:pic>
    </p:spTree>
    <p:extLst>
      <p:ext uri="{BB962C8B-B14F-4D97-AF65-F5344CB8AC3E}">
        <p14:creationId xmlns:p14="http://schemas.microsoft.com/office/powerpoint/2010/main" val="2480637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AE2992-0E0F-DB77-4567-FCC0472D7F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214619" cy="6857999"/>
          </a:xfrm>
          <a:prstGeom prst="rect">
            <a:avLst/>
          </a:prstGeom>
        </p:spPr>
      </p:pic>
      <p:sp>
        <p:nvSpPr>
          <p:cNvPr id="6" name="Title 1">
            <a:extLst>
              <a:ext uri="{FF2B5EF4-FFF2-40B4-BE49-F238E27FC236}">
                <a16:creationId xmlns:a16="http://schemas.microsoft.com/office/drawing/2014/main" id="{153336F1-A23B-640F-BA3F-2ED702E00785}"/>
              </a:ext>
            </a:extLst>
          </p:cNvPr>
          <p:cNvSpPr txBox="1">
            <a:spLocks/>
          </p:cNvSpPr>
          <p:nvPr/>
        </p:nvSpPr>
        <p:spPr>
          <a:xfrm>
            <a:off x="7536867" y="3968305"/>
            <a:ext cx="3435933" cy="7025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800" dirty="0" err="1">
                <a:solidFill>
                  <a:schemeClr val="bg1"/>
                </a:solidFill>
                <a:latin typeface="The Seasons Light" pitchFamily="2" charset="77"/>
              </a:rPr>
              <a:t>Alavida</a:t>
            </a:r>
            <a:r>
              <a:rPr lang="en-US" sz="2800" dirty="0">
                <a:solidFill>
                  <a:schemeClr val="bg1"/>
                </a:solidFill>
                <a:latin typeface="The Seasons Light" pitchFamily="2" charset="77"/>
              </a:rPr>
              <a:t> Patches</a:t>
            </a:r>
            <a:endParaRPr lang="en-IE" sz="2800" dirty="0">
              <a:solidFill>
                <a:schemeClr val="bg1"/>
              </a:solidFill>
              <a:latin typeface="The Seasons Light" pitchFamily="2" charset="77"/>
            </a:endParaRPr>
          </a:p>
        </p:txBody>
      </p:sp>
      <p:sp>
        <p:nvSpPr>
          <p:cNvPr id="7" name="Content Placeholder 2">
            <a:extLst>
              <a:ext uri="{FF2B5EF4-FFF2-40B4-BE49-F238E27FC236}">
                <a16:creationId xmlns:a16="http://schemas.microsoft.com/office/drawing/2014/main" id="{485D2355-2B66-4879-D123-31DDB45C7734}"/>
              </a:ext>
            </a:extLst>
          </p:cNvPr>
          <p:cNvSpPr txBox="1">
            <a:spLocks/>
          </p:cNvSpPr>
          <p:nvPr/>
        </p:nvSpPr>
        <p:spPr>
          <a:xfrm>
            <a:off x="7536867" y="4786537"/>
            <a:ext cx="3435933" cy="14713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en-US" sz="1100" dirty="0" err="1">
                <a:solidFill>
                  <a:schemeClr val="bg1"/>
                </a:solidFill>
                <a:latin typeface="Gotham Light" pitchFamily="2" charset="0"/>
              </a:rPr>
              <a:t>Alavida</a:t>
            </a:r>
            <a:r>
              <a:rPr lang="en-US" sz="1100" dirty="0">
                <a:solidFill>
                  <a:schemeClr val="bg1"/>
                </a:solidFill>
                <a:latin typeface="Gotham Light" pitchFamily="2" charset="0"/>
              </a:rPr>
              <a:t> patches harness and balance your body’s natural restorative energy to improve the healthy and radiant appearance of your skin. Also for nighttime use.</a:t>
            </a:r>
          </a:p>
          <a:p>
            <a:pPr algn="l"/>
            <a:endParaRPr lang="en-US" sz="1400" dirty="0">
              <a:solidFill>
                <a:schemeClr val="bg1"/>
              </a:solidFill>
              <a:latin typeface="Gotham Light" pitchFamily="2" charset="0"/>
            </a:endParaRPr>
          </a:p>
          <a:p>
            <a:pPr algn="l">
              <a:lnSpc>
                <a:spcPct val="100000"/>
              </a:lnSpc>
            </a:pPr>
            <a:endParaRPr lang="en-US" sz="1400" dirty="0">
              <a:solidFill>
                <a:schemeClr val="bg1"/>
              </a:solidFill>
              <a:latin typeface="Gotham Light" pitchFamily="2" charset="0"/>
            </a:endParaRPr>
          </a:p>
          <a:p>
            <a:pPr algn="l">
              <a:lnSpc>
                <a:spcPct val="100000"/>
              </a:lnSpc>
            </a:pPr>
            <a:endParaRPr lang="en-IE" sz="1400" dirty="0">
              <a:solidFill>
                <a:schemeClr val="bg1"/>
              </a:solidFill>
              <a:latin typeface="Gotham Light" pitchFamily="2" charset="0"/>
            </a:endParaRPr>
          </a:p>
          <a:p>
            <a:pPr algn="l"/>
            <a:endParaRPr lang="en-IE" sz="1400" dirty="0">
              <a:solidFill>
                <a:schemeClr val="bg1"/>
              </a:solidFill>
              <a:latin typeface="Gotham Light" pitchFamily="2" charset="0"/>
            </a:endParaRPr>
          </a:p>
        </p:txBody>
      </p:sp>
      <p:sp>
        <p:nvSpPr>
          <p:cNvPr id="12" name="Oval 11">
            <a:extLst>
              <a:ext uri="{FF2B5EF4-FFF2-40B4-BE49-F238E27FC236}">
                <a16:creationId xmlns:a16="http://schemas.microsoft.com/office/drawing/2014/main" id="{D8954B91-5F87-533C-5E37-03969DCB2175}"/>
              </a:ext>
            </a:extLst>
          </p:cNvPr>
          <p:cNvSpPr/>
          <p:nvPr/>
        </p:nvSpPr>
        <p:spPr>
          <a:xfrm>
            <a:off x="551545" y="526997"/>
            <a:ext cx="1469985" cy="1469985"/>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E8E4A73-0DDB-460D-F475-96EC4C52653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7536" y="824561"/>
            <a:ext cx="898003" cy="898003"/>
          </a:xfrm>
          <a:prstGeom prst="rect">
            <a:avLst/>
          </a:prstGeom>
        </p:spPr>
      </p:pic>
      <p:pic>
        <p:nvPicPr>
          <p:cNvPr id="10" name="Picture 9">
            <a:extLst>
              <a:ext uri="{FF2B5EF4-FFF2-40B4-BE49-F238E27FC236}">
                <a16:creationId xmlns:a16="http://schemas.microsoft.com/office/drawing/2014/main" id="{437F4137-DA1A-5366-71F1-BAB53F2BA8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5952" y="3749965"/>
            <a:ext cx="1608881" cy="142845"/>
          </a:xfrm>
          <a:prstGeom prst="rect">
            <a:avLst/>
          </a:prstGeom>
        </p:spPr>
      </p:pic>
    </p:spTree>
    <p:extLst>
      <p:ext uri="{BB962C8B-B14F-4D97-AF65-F5344CB8AC3E}">
        <p14:creationId xmlns:p14="http://schemas.microsoft.com/office/powerpoint/2010/main" val="30475946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14839</TotalTime>
  <Words>1382</Words>
  <Application>Microsoft Macintosh PowerPoint</Application>
  <PresentationFormat>Widescreen</PresentationFormat>
  <Paragraphs>257</Paragraphs>
  <Slides>25</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Arial</vt:lpstr>
      <vt:lpstr>Calibri</vt:lpstr>
      <vt:lpstr>Calibri Light</vt:lpstr>
      <vt:lpstr>Gotham Bold</vt:lpstr>
      <vt:lpstr>Gotham Book</vt:lpstr>
      <vt:lpstr>Gotham Light</vt:lpstr>
      <vt:lpstr>Gotham Medium</vt:lpstr>
      <vt:lpstr>Montserrat</vt:lpstr>
      <vt:lpstr>Montserrat Medium</vt:lpstr>
      <vt:lpstr>The Seasons</vt:lpstr>
      <vt:lpstr>The Seasons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Science Inside</vt:lpstr>
      <vt:lpstr>Key Ingredients </vt:lpstr>
      <vt:lpstr>Key Ingredients </vt:lpstr>
      <vt:lpstr>Key Ingredients </vt:lpstr>
      <vt:lpstr>Key Ingredients </vt:lpstr>
      <vt:lpstr>Key Ingredients </vt:lpstr>
      <vt:lpstr>Key Ingredients </vt:lpstr>
      <vt:lpstr>PowerPoint Presentation</vt:lpstr>
      <vt:lpstr>Real Results, Real Stories.</vt:lpstr>
      <vt:lpstr>Real Results, Real Stories.</vt:lpstr>
      <vt:lpstr>PowerPoint Presentation</vt:lpstr>
      <vt:lpstr>PowerPoint Presentation</vt:lpstr>
      <vt:lpstr>The Industry</vt:lpstr>
      <vt:lpstr>PowerPoint Presentation</vt:lpstr>
      <vt:lpstr>PowerPoint Presentation</vt:lpstr>
      <vt:lpstr>Rejuvenate your skin by reinventing the way you treat it.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Kelly</dc:creator>
  <cp:lastModifiedBy>Huei Mei Wu</cp:lastModifiedBy>
  <cp:revision>60</cp:revision>
  <dcterms:created xsi:type="dcterms:W3CDTF">2022-07-04T16:19:02Z</dcterms:created>
  <dcterms:modified xsi:type="dcterms:W3CDTF">2024-01-16T14:10:25Z</dcterms:modified>
</cp:coreProperties>
</file>